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8" r:id="rId2"/>
    <p:sldMasterId id="2147483696" r:id="rId3"/>
  </p:sldMasterIdLst>
  <p:notesMasterIdLst>
    <p:notesMasterId r:id="rId29"/>
  </p:notesMasterIdLst>
  <p:handoutMasterIdLst>
    <p:handoutMasterId r:id="rId30"/>
  </p:handoutMasterIdLst>
  <p:sldIdLst>
    <p:sldId id="256" r:id="rId4"/>
    <p:sldId id="262"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267" r:id="rId20"/>
    <p:sldId id="270" r:id="rId21"/>
    <p:sldId id="271" r:id="rId22"/>
    <p:sldId id="273" r:id="rId23"/>
    <p:sldId id="313" r:id="rId24"/>
    <p:sldId id="277" r:id="rId25"/>
    <p:sldId id="276" r:id="rId26"/>
    <p:sldId id="280" r:id="rId27"/>
    <p:sldId id="281" r:id="rId28"/>
  </p:sldIdLst>
  <p:sldSz cx="9144000" cy="6858000" type="screen4x3"/>
  <p:notesSz cx="7010400" cy="9296400"/>
  <p:defaultTextStyle>
    <a:defPPr>
      <a:defRPr lang="nl-NL"/>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3022" userDrawn="1">
          <p15:clr>
            <a:srgbClr val="A4A3A4"/>
          </p15:clr>
        </p15:guide>
        <p15:guide id="2" pos="2880">
          <p15:clr>
            <a:srgbClr val="A4A3A4"/>
          </p15:clr>
        </p15:guide>
        <p15:guide id="3" orient="horz" pos="15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8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9" autoAdjust="0"/>
    <p:restoredTop sz="82632" autoAdjust="0"/>
  </p:normalViewPr>
  <p:slideViewPr>
    <p:cSldViewPr>
      <p:cViewPr varScale="1">
        <p:scale>
          <a:sx n="61" d="100"/>
          <a:sy n="61" d="100"/>
        </p:scale>
        <p:origin x="1446" y="78"/>
      </p:cViewPr>
      <p:guideLst>
        <p:guide orient="horz" pos="3022"/>
        <p:guide pos="2880"/>
        <p:guide orient="horz" pos="1525"/>
      </p:guideLst>
    </p:cSldViewPr>
  </p:slideViewPr>
  <p:outlineViewPr>
    <p:cViewPr>
      <p:scale>
        <a:sx n="33" d="100"/>
        <a:sy n="33" d="100"/>
      </p:scale>
      <p:origin x="0" y="276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7F119-10D3-4DA2-A6DB-3CAF148304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9214895-978E-4F6E-BE3B-25D0E8EB12CB}">
      <dgm:prSet/>
      <dgm:spPr/>
      <dgm:t>
        <a:bodyPr/>
        <a:lstStyle/>
        <a:p>
          <a:r>
            <a:rPr lang="nl-BE" dirty="0"/>
            <a:t>Basis- en secundair onderwijs:</a:t>
          </a:r>
          <a:endParaRPr lang="en-US" dirty="0"/>
        </a:p>
      </dgm:t>
    </dgm:pt>
    <dgm:pt modelId="{193AC3A3-3594-4ABA-9525-5EB1A9ADCE1C}" type="parTrans" cxnId="{10128BBE-F6D4-43EC-860D-48629CD19327}">
      <dgm:prSet/>
      <dgm:spPr/>
      <dgm:t>
        <a:bodyPr/>
        <a:lstStyle/>
        <a:p>
          <a:endParaRPr lang="en-US"/>
        </a:p>
      </dgm:t>
    </dgm:pt>
    <dgm:pt modelId="{37C92A94-9CF8-421A-834E-52C82BAB822C}" type="sibTrans" cxnId="{10128BBE-F6D4-43EC-860D-48629CD19327}">
      <dgm:prSet/>
      <dgm:spPr/>
      <dgm:t>
        <a:bodyPr/>
        <a:lstStyle/>
        <a:p>
          <a:endParaRPr lang="en-US"/>
        </a:p>
      </dgm:t>
    </dgm:pt>
    <dgm:pt modelId="{3CAF237E-2768-4310-AC55-FDC406A02325}">
      <dgm:prSet/>
      <dgm:spPr/>
      <dgm:t>
        <a:bodyPr/>
        <a:lstStyle/>
        <a:p>
          <a:r>
            <a:rPr lang="nl-BE"/>
            <a:t>Inschrijving in school naar keuze, indien vrije plaatsen</a:t>
          </a:r>
          <a:endParaRPr lang="en-US"/>
        </a:p>
      </dgm:t>
    </dgm:pt>
    <dgm:pt modelId="{D40515F9-FE32-4BB8-A722-573F1F171BCC}" type="parTrans" cxnId="{0218CBF5-97FB-4644-8004-B6527E061CD1}">
      <dgm:prSet/>
      <dgm:spPr/>
      <dgm:t>
        <a:bodyPr/>
        <a:lstStyle/>
        <a:p>
          <a:endParaRPr lang="en-US"/>
        </a:p>
      </dgm:t>
    </dgm:pt>
    <dgm:pt modelId="{F7F06418-17BF-4BEF-B798-F9618A44A951}" type="sibTrans" cxnId="{0218CBF5-97FB-4644-8004-B6527E061CD1}">
      <dgm:prSet/>
      <dgm:spPr/>
      <dgm:t>
        <a:bodyPr/>
        <a:lstStyle/>
        <a:p>
          <a:endParaRPr lang="en-US"/>
        </a:p>
      </dgm:t>
    </dgm:pt>
    <dgm:pt modelId="{6BE11F87-6F16-4700-A836-242B1CA5F515}">
      <dgm:prSet/>
      <dgm:spPr/>
      <dgm:t>
        <a:bodyPr/>
        <a:lstStyle/>
        <a:p>
          <a:r>
            <a:rPr lang="nl-BE" dirty="0"/>
            <a:t>Maar: extra plaatsen voor anderstalige nieuwkomers</a:t>
          </a:r>
          <a:endParaRPr lang="en-US" dirty="0"/>
        </a:p>
      </dgm:t>
    </dgm:pt>
    <dgm:pt modelId="{1142FB36-6AE2-4D7A-9BCF-2808EF4E9092}" type="parTrans" cxnId="{21582905-DA8E-4ED0-9358-08F7690423B5}">
      <dgm:prSet/>
      <dgm:spPr/>
      <dgm:t>
        <a:bodyPr/>
        <a:lstStyle/>
        <a:p>
          <a:endParaRPr lang="en-US"/>
        </a:p>
      </dgm:t>
    </dgm:pt>
    <dgm:pt modelId="{C8ED90AA-1881-4CB3-BB78-80F7675D1529}" type="sibTrans" cxnId="{21582905-DA8E-4ED0-9358-08F7690423B5}">
      <dgm:prSet/>
      <dgm:spPr/>
      <dgm:t>
        <a:bodyPr/>
        <a:lstStyle/>
        <a:p>
          <a:endParaRPr lang="en-US"/>
        </a:p>
      </dgm:t>
    </dgm:pt>
    <dgm:pt modelId="{75CA2762-F600-4688-8975-E4C68FF7CB29}">
      <dgm:prSet/>
      <dgm:spPr/>
      <dgm:t>
        <a:bodyPr/>
        <a:lstStyle/>
        <a:p>
          <a:r>
            <a:rPr lang="nl-BE" dirty="0"/>
            <a:t>Leerplicht vanaf 60 dagen na inschrijving in vreemdelingenregister</a:t>
          </a:r>
          <a:endParaRPr lang="en-US" dirty="0"/>
        </a:p>
      </dgm:t>
    </dgm:pt>
    <dgm:pt modelId="{F017CAA2-7781-445B-9C74-EEB1C8443A60}" type="parTrans" cxnId="{FB57A698-426E-48B0-A506-9797BC26DADE}">
      <dgm:prSet/>
      <dgm:spPr/>
      <dgm:t>
        <a:bodyPr/>
        <a:lstStyle/>
        <a:p>
          <a:endParaRPr lang="en-US"/>
        </a:p>
      </dgm:t>
    </dgm:pt>
    <dgm:pt modelId="{F4702A86-3120-4FBD-A034-0CB628254C20}" type="sibTrans" cxnId="{FB57A698-426E-48B0-A506-9797BC26DADE}">
      <dgm:prSet/>
      <dgm:spPr/>
      <dgm:t>
        <a:bodyPr/>
        <a:lstStyle/>
        <a:p>
          <a:endParaRPr lang="en-US"/>
        </a:p>
      </dgm:t>
    </dgm:pt>
    <dgm:pt modelId="{2583CA02-9A68-4669-9891-BB0D73777BF7}">
      <dgm:prSet/>
      <dgm:spPr/>
      <dgm:t>
        <a:bodyPr/>
        <a:lstStyle/>
        <a:p>
          <a:r>
            <a:rPr lang="nl-BE"/>
            <a:t>Hoger onderwijs</a:t>
          </a:r>
          <a:endParaRPr lang="en-US"/>
        </a:p>
      </dgm:t>
    </dgm:pt>
    <dgm:pt modelId="{D4E13FC1-A01E-4CB0-AC89-49D197CA386A}" type="parTrans" cxnId="{0543B038-397A-4839-AA8E-D68373003893}">
      <dgm:prSet/>
      <dgm:spPr/>
      <dgm:t>
        <a:bodyPr/>
        <a:lstStyle/>
        <a:p>
          <a:endParaRPr lang="en-US"/>
        </a:p>
      </dgm:t>
    </dgm:pt>
    <dgm:pt modelId="{280068AB-2B4E-477F-9868-BB5EA5FF9B52}" type="sibTrans" cxnId="{0543B038-397A-4839-AA8E-D68373003893}">
      <dgm:prSet/>
      <dgm:spPr/>
      <dgm:t>
        <a:bodyPr/>
        <a:lstStyle/>
        <a:p>
          <a:endParaRPr lang="en-US"/>
        </a:p>
      </dgm:t>
    </dgm:pt>
    <dgm:pt modelId="{B8525017-36B5-4271-BFE4-5D4E6E77FCBB}">
      <dgm:prSet/>
      <dgm:spPr/>
      <dgm:t>
        <a:bodyPr/>
        <a:lstStyle/>
        <a:p>
          <a:r>
            <a:rPr lang="nl-BE" dirty="0"/>
            <a:t>Indien voldaan aan toelatingsvoorwaarden</a:t>
          </a:r>
          <a:endParaRPr lang="en-US" dirty="0"/>
        </a:p>
      </dgm:t>
    </dgm:pt>
    <dgm:pt modelId="{BE484B9C-9182-4CC8-878A-0CE4A8F262F1}" type="parTrans" cxnId="{1AD31C1E-482D-4A8F-95AA-374DD8B8356E}">
      <dgm:prSet/>
      <dgm:spPr/>
      <dgm:t>
        <a:bodyPr/>
        <a:lstStyle/>
        <a:p>
          <a:endParaRPr lang="en-US"/>
        </a:p>
      </dgm:t>
    </dgm:pt>
    <dgm:pt modelId="{755FE6C3-C3C7-406F-A7F0-78404AD8A9CA}" type="sibTrans" cxnId="{1AD31C1E-482D-4A8F-95AA-374DD8B8356E}">
      <dgm:prSet/>
      <dgm:spPr/>
      <dgm:t>
        <a:bodyPr/>
        <a:lstStyle/>
        <a:p>
          <a:endParaRPr lang="en-US"/>
        </a:p>
      </dgm:t>
    </dgm:pt>
    <dgm:pt modelId="{2CB1662E-BD1C-402F-AE60-8AAA2CD48B39}">
      <dgm:prSet/>
      <dgm:spPr/>
      <dgm:t>
        <a:bodyPr/>
        <a:lstStyle/>
        <a:p>
          <a:r>
            <a:rPr lang="nl-BE"/>
            <a:t>Erkenning buitenlandse diploma’s</a:t>
          </a:r>
          <a:endParaRPr lang="en-US"/>
        </a:p>
      </dgm:t>
    </dgm:pt>
    <dgm:pt modelId="{04DD0CB8-E63C-4BC6-A929-4D47EC332387}" type="parTrans" cxnId="{2259C5B2-E0C3-4FD1-A780-E740D17DB662}">
      <dgm:prSet/>
      <dgm:spPr/>
      <dgm:t>
        <a:bodyPr/>
        <a:lstStyle/>
        <a:p>
          <a:endParaRPr lang="en-US"/>
        </a:p>
      </dgm:t>
    </dgm:pt>
    <dgm:pt modelId="{12E2E57F-6715-4829-8434-BEF14653D0FA}" type="sibTrans" cxnId="{2259C5B2-E0C3-4FD1-A780-E740D17DB662}">
      <dgm:prSet/>
      <dgm:spPr/>
      <dgm:t>
        <a:bodyPr/>
        <a:lstStyle/>
        <a:p>
          <a:endParaRPr lang="en-US"/>
        </a:p>
      </dgm:t>
    </dgm:pt>
    <dgm:pt modelId="{4F7E0EB5-5685-4025-8C5E-A91BC53C66A9}">
      <dgm:prSet/>
      <dgm:spPr/>
      <dgm:t>
        <a:bodyPr/>
        <a:lstStyle/>
        <a:p>
          <a:r>
            <a:rPr lang="nl-BE"/>
            <a:t>Via NARIC Vlaanderen</a:t>
          </a:r>
          <a:endParaRPr lang="en-US"/>
        </a:p>
      </dgm:t>
    </dgm:pt>
    <dgm:pt modelId="{D12B10FF-8AA2-48E0-BC6B-100D7C75B3E2}" type="parTrans" cxnId="{8063CFDB-3669-43C0-B59A-89D612B470BF}">
      <dgm:prSet/>
      <dgm:spPr/>
      <dgm:t>
        <a:bodyPr/>
        <a:lstStyle/>
        <a:p>
          <a:endParaRPr lang="en-US"/>
        </a:p>
      </dgm:t>
    </dgm:pt>
    <dgm:pt modelId="{7B6C0FF6-F7FA-4DBB-ABDE-1D289E1BD924}" type="sibTrans" cxnId="{8063CFDB-3669-43C0-B59A-89D612B470BF}">
      <dgm:prSet/>
      <dgm:spPr/>
      <dgm:t>
        <a:bodyPr/>
        <a:lstStyle/>
        <a:p>
          <a:endParaRPr lang="en-US"/>
        </a:p>
      </dgm:t>
    </dgm:pt>
    <dgm:pt modelId="{296916DF-CEA4-4C9A-821A-CF32DD5B00A8}" type="pres">
      <dgm:prSet presAssocID="{21C7F119-10D3-4DA2-A6DB-3CAF148304B0}" presName="linear" presStyleCnt="0">
        <dgm:presLayoutVars>
          <dgm:animLvl val="lvl"/>
          <dgm:resizeHandles val="exact"/>
        </dgm:presLayoutVars>
      </dgm:prSet>
      <dgm:spPr/>
      <dgm:t>
        <a:bodyPr/>
        <a:lstStyle/>
        <a:p>
          <a:endParaRPr lang="nl-NL"/>
        </a:p>
      </dgm:t>
    </dgm:pt>
    <dgm:pt modelId="{1C04A822-F3FE-4178-BE5D-2E2FDA9F08F6}" type="pres">
      <dgm:prSet presAssocID="{39214895-978E-4F6E-BE3B-25D0E8EB12CB}" presName="parentText" presStyleLbl="node1" presStyleIdx="0" presStyleCnt="3">
        <dgm:presLayoutVars>
          <dgm:chMax val="0"/>
          <dgm:bulletEnabled val="1"/>
        </dgm:presLayoutVars>
      </dgm:prSet>
      <dgm:spPr/>
      <dgm:t>
        <a:bodyPr/>
        <a:lstStyle/>
        <a:p>
          <a:endParaRPr lang="nl-NL"/>
        </a:p>
      </dgm:t>
    </dgm:pt>
    <dgm:pt modelId="{E5F4A96E-DDDC-4730-AD8B-D468252AFC80}" type="pres">
      <dgm:prSet presAssocID="{39214895-978E-4F6E-BE3B-25D0E8EB12CB}" presName="childText" presStyleLbl="revTx" presStyleIdx="0" presStyleCnt="3">
        <dgm:presLayoutVars>
          <dgm:bulletEnabled val="1"/>
        </dgm:presLayoutVars>
      </dgm:prSet>
      <dgm:spPr/>
      <dgm:t>
        <a:bodyPr/>
        <a:lstStyle/>
        <a:p>
          <a:endParaRPr lang="nl-NL"/>
        </a:p>
      </dgm:t>
    </dgm:pt>
    <dgm:pt modelId="{ADF0087D-605A-4170-9D0B-46E519CAD846}" type="pres">
      <dgm:prSet presAssocID="{2583CA02-9A68-4669-9891-BB0D73777BF7}" presName="parentText" presStyleLbl="node1" presStyleIdx="1" presStyleCnt="3">
        <dgm:presLayoutVars>
          <dgm:chMax val="0"/>
          <dgm:bulletEnabled val="1"/>
        </dgm:presLayoutVars>
      </dgm:prSet>
      <dgm:spPr/>
      <dgm:t>
        <a:bodyPr/>
        <a:lstStyle/>
        <a:p>
          <a:endParaRPr lang="nl-NL"/>
        </a:p>
      </dgm:t>
    </dgm:pt>
    <dgm:pt modelId="{82C48159-7880-46B9-976A-F4466E58C335}" type="pres">
      <dgm:prSet presAssocID="{2583CA02-9A68-4669-9891-BB0D73777BF7}" presName="childText" presStyleLbl="revTx" presStyleIdx="1" presStyleCnt="3">
        <dgm:presLayoutVars>
          <dgm:bulletEnabled val="1"/>
        </dgm:presLayoutVars>
      </dgm:prSet>
      <dgm:spPr/>
      <dgm:t>
        <a:bodyPr/>
        <a:lstStyle/>
        <a:p>
          <a:endParaRPr lang="nl-NL"/>
        </a:p>
      </dgm:t>
    </dgm:pt>
    <dgm:pt modelId="{0C3BECCD-26C7-461D-A895-962203EF0E55}" type="pres">
      <dgm:prSet presAssocID="{2CB1662E-BD1C-402F-AE60-8AAA2CD48B39}" presName="parentText" presStyleLbl="node1" presStyleIdx="2" presStyleCnt="3">
        <dgm:presLayoutVars>
          <dgm:chMax val="0"/>
          <dgm:bulletEnabled val="1"/>
        </dgm:presLayoutVars>
      </dgm:prSet>
      <dgm:spPr/>
      <dgm:t>
        <a:bodyPr/>
        <a:lstStyle/>
        <a:p>
          <a:endParaRPr lang="nl-NL"/>
        </a:p>
      </dgm:t>
    </dgm:pt>
    <dgm:pt modelId="{0F52F6FC-9597-498C-B3C0-9809F85A11F8}" type="pres">
      <dgm:prSet presAssocID="{2CB1662E-BD1C-402F-AE60-8AAA2CD48B39}" presName="childText" presStyleLbl="revTx" presStyleIdx="2" presStyleCnt="3">
        <dgm:presLayoutVars>
          <dgm:bulletEnabled val="1"/>
        </dgm:presLayoutVars>
      </dgm:prSet>
      <dgm:spPr/>
      <dgm:t>
        <a:bodyPr/>
        <a:lstStyle/>
        <a:p>
          <a:endParaRPr lang="nl-NL"/>
        </a:p>
      </dgm:t>
    </dgm:pt>
  </dgm:ptLst>
  <dgm:cxnLst>
    <dgm:cxn modelId="{0218CBF5-97FB-4644-8004-B6527E061CD1}" srcId="{39214895-978E-4F6E-BE3B-25D0E8EB12CB}" destId="{3CAF237E-2768-4310-AC55-FDC406A02325}" srcOrd="0" destOrd="0" parTransId="{D40515F9-FE32-4BB8-A722-573F1F171BCC}" sibTransId="{F7F06418-17BF-4BEF-B798-F9618A44A951}"/>
    <dgm:cxn modelId="{C50F604F-339C-486B-8E57-F87B2839AE5F}" type="presOf" srcId="{2CB1662E-BD1C-402F-AE60-8AAA2CD48B39}" destId="{0C3BECCD-26C7-461D-A895-962203EF0E55}" srcOrd="0" destOrd="0" presId="urn:microsoft.com/office/officeart/2005/8/layout/vList2"/>
    <dgm:cxn modelId="{954A50F5-6C18-4D14-8B98-F6B247698131}" type="presOf" srcId="{75CA2762-F600-4688-8975-E4C68FF7CB29}" destId="{E5F4A96E-DDDC-4730-AD8B-D468252AFC80}" srcOrd="0" destOrd="2" presId="urn:microsoft.com/office/officeart/2005/8/layout/vList2"/>
    <dgm:cxn modelId="{1AD31C1E-482D-4A8F-95AA-374DD8B8356E}" srcId="{2583CA02-9A68-4669-9891-BB0D73777BF7}" destId="{B8525017-36B5-4271-BFE4-5D4E6E77FCBB}" srcOrd="0" destOrd="0" parTransId="{BE484B9C-9182-4CC8-878A-0CE4A8F262F1}" sibTransId="{755FE6C3-C3C7-406F-A7F0-78404AD8A9CA}"/>
    <dgm:cxn modelId="{7BF80103-5B1C-4D76-9CD1-B172051FD080}" type="presOf" srcId="{4F7E0EB5-5685-4025-8C5E-A91BC53C66A9}" destId="{0F52F6FC-9597-498C-B3C0-9809F85A11F8}" srcOrd="0" destOrd="0" presId="urn:microsoft.com/office/officeart/2005/8/layout/vList2"/>
    <dgm:cxn modelId="{FB57A698-426E-48B0-A506-9797BC26DADE}" srcId="{39214895-978E-4F6E-BE3B-25D0E8EB12CB}" destId="{75CA2762-F600-4688-8975-E4C68FF7CB29}" srcOrd="2" destOrd="0" parTransId="{F017CAA2-7781-445B-9C74-EEB1C8443A60}" sibTransId="{F4702A86-3120-4FBD-A034-0CB628254C20}"/>
    <dgm:cxn modelId="{21582905-DA8E-4ED0-9358-08F7690423B5}" srcId="{39214895-978E-4F6E-BE3B-25D0E8EB12CB}" destId="{6BE11F87-6F16-4700-A836-242B1CA5F515}" srcOrd="1" destOrd="0" parTransId="{1142FB36-6AE2-4D7A-9BCF-2808EF4E9092}" sibTransId="{C8ED90AA-1881-4CB3-BB78-80F7675D1529}"/>
    <dgm:cxn modelId="{13D23246-F88E-4328-BB32-52ED401A764B}" type="presOf" srcId="{21C7F119-10D3-4DA2-A6DB-3CAF148304B0}" destId="{296916DF-CEA4-4C9A-821A-CF32DD5B00A8}" srcOrd="0" destOrd="0" presId="urn:microsoft.com/office/officeart/2005/8/layout/vList2"/>
    <dgm:cxn modelId="{0543B038-397A-4839-AA8E-D68373003893}" srcId="{21C7F119-10D3-4DA2-A6DB-3CAF148304B0}" destId="{2583CA02-9A68-4669-9891-BB0D73777BF7}" srcOrd="1" destOrd="0" parTransId="{D4E13FC1-A01E-4CB0-AC89-49D197CA386A}" sibTransId="{280068AB-2B4E-477F-9868-BB5EA5FF9B52}"/>
    <dgm:cxn modelId="{66769032-4158-40AD-ADD2-5A68A6161F05}" type="presOf" srcId="{2583CA02-9A68-4669-9891-BB0D73777BF7}" destId="{ADF0087D-605A-4170-9D0B-46E519CAD846}" srcOrd="0" destOrd="0" presId="urn:microsoft.com/office/officeart/2005/8/layout/vList2"/>
    <dgm:cxn modelId="{10128BBE-F6D4-43EC-860D-48629CD19327}" srcId="{21C7F119-10D3-4DA2-A6DB-3CAF148304B0}" destId="{39214895-978E-4F6E-BE3B-25D0E8EB12CB}" srcOrd="0" destOrd="0" parTransId="{193AC3A3-3594-4ABA-9525-5EB1A9ADCE1C}" sibTransId="{37C92A94-9CF8-421A-834E-52C82BAB822C}"/>
    <dgm:cxn modelId="{1086A9AD-09A6-420C-9598-61F1B8A208EC}" type="presOf" srcId="{B8525017-36B5-4271-BFE4-5D4E6E77FCBB}" destId="{82C48159-7880-46B9-976A-F4466E58C335}" srcOrd="0" destOrd="0" presId="urn:microsoft.com/office/officeart/2005/8/layout/vList2"/>
    <dgm:cxn modelId="{9117D10A-5B6A-4060-BF86-CF6160E89635}" type="presOf" srcId="{6BE11F87-6F16-4700-A836-242B1CA5F515}" destId="{E5F4A96E-DDDC-4730-AD8B-D468252AFC80}" srcOrd="0" destOrd="1" presId="urn:microsoft.com/office/officeart/2005/8/layout/vList2"/>
    <dgm:cxn modelId="{A0EDC010-ECE5-4099-BF15-D7D12AA335CD}" type="presOf" srcId="{3CAF237E-2768-4310-AC55-FDC406A02325}" destId="{E5F4A96E-DDDC-4730-AD8B-D468252AFC80}" srcOrd="0" destOrd="0" presId="urn:microsoft.com/office/officeart/2005/8/layout/vList2"/>
    <dgm:cxn modelId="{8063CFDB-3669-43C0-B59A-89D612B470BF}" srcId="{2CB1662E-BD1C-402F-AE60-8AAA2CD48B39}" destId="{4F7E0EB5-5685-4025-8C5E-A91BC53C66A9}" srcOrd="0" destOrd="0" parTransId="{D12B10FF-8AA2-48E0-BC6B-100D7C75B3E2}" sibTransId="{7B6C0FF6-F7FA-4DBB-ABDE-1D289E1BD924}"/>
    <dgm:cxn modelId="{55CB9144-6756-4A12-B224-90BB1409BAEB}" type="presOf" srcId="{39214895-978E-4F6E-BE3B-25D0E8EB12CB}" destId="{1C04A822-F3FE-4178-BE5D-2E2FDA9F08F6}" srcOrd="0" destOrd="0" presId="urn:microsoft.com/office/officeart/2005/8/layout/vList2"/>
    <dgm:cxn modelId="{2259C5B2-E0C3-4FD1-A780-E740D17DB662}" srcId="{21C7F119-10D3-4DA2-A6DB-3CAF148304B0}" destId="{2CB1662E-BD1C-402F-AE60-8AAA2CD48B39}" srcOrd="2" destOrd="0" parTransId="{04DD0CB8-E63C-4BC6-A929-4D47EC332387}" sibTransId="{12E2E57F-6715-4829-8434-BEF14653D0FA}"/>
    <dgm:cxn modelId="{63F453F6-BA7A-4154-85F0-F1406F5B6497}" type="presParOf" srcId="{296916DF-CEA4-4C9A-821A-CF32DD5B00A8}" destId="{1C04A822-F3FE-4178-BE5D-2E2FDA9F08F6}" srcOrd="0" destOrd="0" presId="urn:microsoft.com/office/officeart/2005/8/layout/vList2"/>
    <dgm:cxn modelId="{D6EE2102-EB64-491C-AB61-AEA9A34A99D1}" type="presParOf" srcId="{296916DF-CEA4-4C9A-821A-CF32DD5B00A8}" destId="{E5F4A96E-DDDC-4730-AD8B-D468252AFC80}" srcOrd="1" destOrd="0" presId="urn:microsoft.com/office/officeart/2005/8/layout/vList2"/>
    <dgm:cxn modelId="{7A540DEB-10C9-4644-998B-5C93C82FA035}" type="presParOf" srcId="{296916DF-CEA4-4C9A-821A-CF32DD5B00A8}" destId="{ADF0087D-605A-4170-9D0B-46E519CAD846}" srcOrd="2" destOrd="0" presId="urn:microsoft.com/office/officeart/2005/8/layout/vList2"/>
    <dgm:cxn modelId="{C0300B38-47BF-4CCF-83AB-EA9A0C3B302C}" type="presParOf" srcId="{296916DF-CEA4-4C9A-821A-CF32DD5B00A8}" destId="{82C48159-7880-46B9-976A-F4466E58C335}" srcOrd="3" destOrd="0" presId="urn:microsoft.com/office/officeart/2005/8/layout/vList2"/>
    <dgm:cxn modelId="{39286591-3733-4CA3-8990-3E6427EAEFCF}" type="presParOf" srcId="{296916DF-CEA4-4C9A-821A-CF32DD5B00A8}" destId="{0C3BECCD-26C7-461D-A895-962203EF0E55}" srcOrd="4" destOrd="0" presId="urn:microsoft.com/office/officeart/2005/8/layout/vList2"/>
    <dgm:cxn modelId="{BB32AF91-194E-4EE8-ACE2-F0A2AF0FEEFC}" type="presParOf" srcId="{296916DF-CEA4-4C9A-821A-CF32DD5B00A8}" destId="{0F52F6FC-9597-498C-B3C0-9809F85A11F8}"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3AD697-AC4F-4771-B6C9-FBB38913A1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7C4E79B3-8467-4E60-9E72-1E10BAA4C463}">
      <dgm:prSet/>
      <dgm:spPr/>
      <dgm:t>
        <a:bodyPr/>
        <a:lstStyle/>
        <a:p>
          <a:r>
            <a:rPr lang="nl-BE" dirty="0"/>
            <a:t>Nederlands voor anderstaligen</a:t>
          </a:r>
        </a:p>
      </dgm:t>
    </dgm:pt>
    <dgm:pt modelId="{D3F31410-C12E-4ECE-AED0-61C904EC01DC}" type="parTrans" cxnId="{6FE496A7-D143-4FDC-BCA8-36EE92CCC341}">
      <dgm:prSet/>
      <dgm:spPr/>
      <dgm:t>
        <a:bodyPr/>
        <a:lstStyle/>
        <a:p>
          <a:endParaRPr lang="nl-BE"/>
        </a:p>
      </dgm:t>
    </dgm:pt>
    <dgm:pt modelId="{E698FEBB-D961-428E-A18F-601BDF0FC872}" type="sibTrans" cxnId="{6FE496A7-D143-4FDC-BCA8-36EE92CCC341}">
      <dgm:prSet/>
      <dgm:spPr/>
      <dgm:t>
        <a:bodyPr/>
        <a:lstStyle/>
        <a:p>
          <a:endParaRPr lang="nl-BE"/>
        </a:p>
      </dgm:t>
    </dgm:pt>
    <dgm:pt modelId="{DAD2E208-7AD9-4402-9246-1E5F84A23D34}">
      <dgm:prSet/>
      <dgm:spPr/>
      <dgm:t>
        <a:bodyPr/>
        <a:lstStyle/>
        <a:p>
          <a:r>
            <a:rPr lang="nl-BE" dirty="0"/>
            <a:t>Eerst screening door AgII</a:t>
          </a:r>
        </a:p>
      </dgm:t>
    </dgm:pt>
    <dgm:pt modelId="{E29C2055-E23A-45F5-B7F9-360B3B783453}" type="parTrans" cxnId="{D6A30FFE-C044-4E89-A75F-348715492F24}">
      <dgm:prSet/>
      <dgm:spPr/>
      <dgm:t>
        <a:bodyPr/>
        <a:lstStyle/>
        <a:p>
          <a:endParaRPr lang="nl-BE"/>
        </a:p>
      </dgm:t>
    </dgm:pt>
    <dgm:pt modelId="{AD00E04F-AE63-4C98-A518-A75EA7F60E0D}" type="sibTrans" cxnId="{D6A30FFE-C044-4E89-A75F-348715492F24}">
      <dgm:prSet/>
      <dgm:spPr/>
      <dgm:t>
        <a:bodyPr/>
        <a:lstStyle/>
        <a:p>
          <a:endParaRPr lang="nl-BE"/>
        </a:p>
      </dgm:t>
    </dgm:pt>
    <dgm:pt modelId="{0903EEF5-FAEE-4F30-A9A0-3563E0C0BA5D}">
      <dgm:prSet/>
      <dgm:spPr/>
      <dgm:t>
        <a:bodyPr/>
        <a:lstStyle/>
        <a:p>
          <a:r>
            <a:rPr lang="nl-BE"/>
            <a:t>Daarna doorverwijzing naar CVO of LIGO (of CLT)</a:t>
          </a:r>
        </a:p>
      </dgm:t>
    </dgm:pt>
    <dgm:pt modelId="{D7B60BD0-A37D-4609-BE3A-C2582B6D34A0}" type="parTrans" cxnId="{347607A7-34E7-402E-ABFE-2896C228A01E}">
      <dgm:prSet/>
      <dgm:spPr/>
      <dgm:t>
        <a:bodyPr/>
        <a:lstStyle/>
        <a:p>
          <a:endParaRPr lang="nl-BE"/>
        </a:p>
      </dgm:t>
    </dgm:pt>
    <dgm:pt modelId="{C9740220-2427-4C0F-A2D7-A97BB3A6C428}" type="sibTrans" cxnId="{347607A7-34E7-402E-ABFE-2896C228A01E}">
      <dgm:prSet/>
      <dgm:spPr/>
      <dgm:t>
        <a:bodyPr/>
        <a:lstStyle/>
        <a:p>
          <a:endParaRPr lang="nl-BE"/>
        </a:p>
      </dgm:t>
    </dgm:pt>
    <dgm:pt modelId="{D2166BA2-9ABA-425C-BDA1-D7A771000880}">
      <dgm:prSet/>
      <dgm:spPr/>
      <dgm:t>
        <a:bodyPr/>
        <a:lstStyle/>
        <a:p>
          <a:r>
            <a:rPr lang="nl-BE"/>
            <a:t>Verschillen in niveau en intensiteit, verschillende startmomenten</a:t>
          </a:r>
        </a:p>
      </dgm:t>
    </dgm:pt>
    <dgm:pt modelId="{1786DE62-AECD-4893-B3B0-26D706AB93E2}" type="parTrans" cxnId="{BE93CCAB-DAF7-4AC7-A79B-75FB70ECE6AB}">
      <dgm:prSet/>
      <dgm:spPr/>
      <dgm:t>
        <a:bodyPr/>
        <a:lstStyle/>
        <a:p>
          <a:endParaRPr lang="nl-BE"/>
        </a:p>
      </dgm:t>
    </dgm:pt>
    <dgm:pt modelId="{B0ED532D-FA3B-45F6-9B74-258278F339A4}" type="sibTrans" cxnId="{BE93CCAB-DAF7-4AC7-A79B-75FB70ECE6AB}">
      <dgm:prSet/>
      <dgm:spPr/>
      <dgm:t>
        <a:bodyPr/>
        <a:lstStyle/>
        <a:p>
          <a:endParaRPr lang="nl-BE"/>
        </a:p>
      </dgm:t>
    </dgm:pt>
    <dgm:pt modelId="{C7070F53-5534-434C-9F70-A031CF4EB78C}">
      <dgm:prSet/>
      <dgm:spPr/>
      <dgm:t>
        <a:bodyPr/>
        <a:lstStyle/>
        <a:p>
          <a:r>
            <a:rPr lang="nl-BE"/>
            <a:t>Cursus maatschappelijke oriëntatie</a:t>
          </a:r>
        </a:p>
      </dgm:t>
    </dgm:pt>
    <dgm:pt modelId="{D2FFC109-589D-4F12-BAFB-26D26A34CA6F}" type="parTrans" cxnId="{A3260822-6B0F-4E10-A4B9-76A3E4CA7ECC}">
      <dgm:prSet/>
      <dgm:spPr/>
      <dgm:t>
        <a:bodyPr/>
        <a:lstStyle/>
        <a:p>
          <a:endParaRPr lang="nl-BE"/>
        </a:p>
      </dgm:t>
    </dgm:pt>
    <dgm:pt modelId="{37D41D01-BF93-4759-9668-B98C2B40CAE5}" type="sibTrans" cxnId="{A3260822-6B0F-4E10-A4B9-76A3E4CA7ECC}">
      <dgm:prSet/>
      <dgm:spPr/>
      <dgm:t>
        <a:bodyPr/>
        <a:lstStyle/>
        <a:p>
          <a:endParaRPr lang="nl-BE"/>
        </a:p>
      </dgm:t>
    </dgm:pt>
    <dgm:pt modelId="{099B73C6-6AF8-4C91-9D4D-4F2D38835520}">
      <dgm:prSet/>
      <dgm:spPr/>
      <dgm:t>
        <a:bodyPr/>
        <a:lstStyle/>
        <a:p>
          <a:r>
            <a:rPr lang="nl-BE"/>
            <a:t>Statuut tijdelijk beschermden: rechthebbend op inburgering</a:t>
          </a:r>
        </a:p>
      </dgm:t>
    </dgm:pt>
    <dgm:pt modelId="{4859E1AE-2BC7-4C70-9580-B35C6BB9CBF3}" type="parTrans" cxnId="{E8349C47-6B7E-4969-8D95-E66E3D3F757F}">
      <dgm:prSet/>
      <dgm:spPr/>
      <dgm:t>
        <a:bodyPr/>
        <a:lstStyle/>
        <a:p>
          <a:endParaRPr lang="nl-BE"/>
        </a:p>
      </dgm:t>
    </dgm:pt>
    <dgm:pt modelId="{73160164-9450-4B89-9C15-304A6CA03591}" type="sibTrans" cxnId="{E8349C47-6B7E-4969-8D95-E66E3D3F757F}">
      <dgm:prSet/>
      <dgm:spPr/>
      <dgm:t>
        <a:bodyPr/>
        <a:lstStyle/>
        <a:p>
          <a:endParaRPr lang="nl-BE"/>
        </a:p>
      </dgm:t>
    </dgm:pt>
    <dgm:pt modelId="{925F7BD9-8F03-488D-8632-9351459C15D7}">
      <dgm:prSet/>
      <dgm:spPr/>
      <dgm:t>
        <a:bodyPr/>
        <a:lstStyle/>
        <a:p>
          <a:r>
            <a:rPr lang="nl-BE"/>
            <a:t>Inburgering = cursus MO, NT2, inschrijving VDAB, participatietraject</a:t>
          </a:r>
        </a:p>
      </dgm:t>
    </dgm:pt>
    <dgm:pt modelId="{999AFC0B-1ADC-428C-A222-8B5A101F6AA0}" type="parTrans" cxnId="{E91916B0-FF2F-4445-9163-564E03199714}">
      <dgm:prSet/>
      <dgm:spPr/>
      <dgm:t>
        <a:bodyPr/>
        <a:lstStyle/>
        <a:p>
          <a:endParaRPr lang="nl-BE"/>
        </a:p>
      </dgm:t>
    </dgm:pt>
    <dgm:pt modelId="{449A9F21-D694-4A4E-9F4D-055243BAD292}" type="sibTrans" cxnId="{E91916B0-FF2F-4445-9163-564E03199714}">
      <dgm:prSet/>
      <dgm:spPr/>
      <dgm:t>
        <a:bodyPr/>
        <a:lstStyle/>
        <a:p>
          <a:endParaRPr lang="nl-BE"/>
        </a:p>
      </dgm:t>
    </dgm:pt>
    <dgm:pt modelId="{CAED0BF3-2E6C-4729-BA2B-5A1335D21782}">
      <dgm:prSet/>
      <dgm:spPr/>
      <dgm:t>
        <a:bodyPr/>
        <a:lstStyle/>
        <a:p>
          <a:r>
            <a:rPr lang="nl-BE" dirty="0"/>
            <a:t>Maar: “MO light” voor elke volwassene</a:t>
          </a:r>
        </a:p>
      </dgm:t>
    </dgm:pt>
    <dgm:pt modelId="{94BD21F9-C6CB-4F11-AAA3-18AC7C01B685}" type="parTrans" cxnId="{CFEFD7AB-EFBC-49B3-9E28-A823D04B5686}">
      <dgm:prSet/>
      <dgm:spPr/>
      <dgm:t>
        <a:bodyPr/>
        <a:lstStyle/>
        <a:p>
          <a:endParaRPr lang="nl-BE"/>
        </a:p>
      </dgm:t>
    </dgm:pt>
    <dgm:pt modelId="{F310D7A6-F6CD-4D0F-9377-8A8C0CB7FBD8}" type="sibTrans" cxnId="{CFEFD7AB-EFBC-49B3-9E28-A823D04B5686}">
      <dgm:prSet/>
      <dgm:spPr/>
      <dgm:t>
        <a:bodyPr/>
        <a:lstStyle/>
        <a:p>
          <a:endParaRPr lang="nl-BE"/>
        </a:p>
      </dgm:t>
    </dgm:pt>
    <dgm:pt modelId="{BD969B72-F4D0-48ED-AB2C-768ADB17FD09}" type="pres">
      <dgm:prSet presAssocID="{283AD697-AC4F-4771-B6C9-FBB38913A10F}" presName="linear" presStyleCnt="0">
        <dgm:presLayoutVars>
          <dgm:animLvl val="lvl"/>
          <dgm:resizeHandles val="exact"/>
        </dgm:presLayoutVars>
      </dgm:prSet>
      <dgm:spPr/>
      <dgm:t>
        <a:bodyPr/>
        <a:lstStyle/>
        <a:p>
          <a:endParaRPr lang="nl-NL"/>
        </a:p>
      </dgm:t>
    </dgm:pt>
    <dgm:pt modelId="{2C04CC9F-9E07-439D-82B1-42EEC41BC906}" type="pres">
      <dgm:prSet presAssocID="{7C4E79B3-8467-4E60-9E72-1E10BAA4C463}" presName="parentText" presStyleLbl="node1" presStyleIdx="0" presStyleCnt="2">
        <dgm:presLayoutVars>
          <dgm:chMax val="0"/>
          <dgm:bulletEnabled val="1"/>
        </dgm:presLayoutVars>
      </dgm:prSet>
      <dgm:spPr/>
      <dgm:t>
        <a:bodyPr/>
        <a:lstStyle/>
        <a:p>
          <a:endParaRPr lang="nl-NL"/>
        </a:p>
      </dgm:t>
    </dgm:pt>
    <dgm:pt modelId="{438E30DF-8095-4311-AB57-AAED8B5824AC}" type="pres">
      <dgm:prSet presAssocID="{7C4E79B3-8467-4E60-9E72-1E10BAA4C463}" presName="childText" presStyleLbl="revTx" presStyleIdx="0" presStyleCnt="2">
        <dgm:presLayoutVars>
          <dgm:bulletEnabled val="1"/>
        </dgm:presLayoutVars>
      </dgm:prSet>
      <dgm:spPr/>
      <dgm:t>
        <a:bodyPr/>
        <a:lstStyle/>
        <a:p>
          <a:endParaRPr lang="nl-NL"/>
        </a:p>
      </dgm:t>
    </dgm:pt>
    <dgm:pt modelId="{12480229-D02A-447E-A04C-F35E7120A224}" type="pres">
      <dgm:prSet presAssocID="{C7070F53-5534-434C-9F70-A031CF4EB78C}" presName="parentText" presStyleLbl="node1" presStyleIdx="1" presStyleCnt="2">
        <dgm:presLayoutVars>
          <dgm:chMax val="0"/>
          <dgm:bulletEnabled val="1"/>
        </dgm:presLayoutVars>
      </dgm:prSet>
      <dgm:spPr/>
      <dgm:t>
        <a:bodyPr/>
        <a:lstStyle/>
        <a:p>
          <a:endParaRPr lang="nl-NL"/>
        </a:p>
      </dgm:t>
    </dgm:pt>
    <dgm:pt modelId="{A404790A-1FEF-44CB-95B3-8376460FB416}" type="pres">
      <dgm:prSet presAssocID="{C7070F53-5534-434C-9F70-A031CF4EB78C}" presName="childText" presStyleLbl="revTx" presStyleIdx="1" presStyleCnt="2">
        <dgm:presLayoutVars>
          <dgm:bulletEnabled val="1"/>
        </dgm:presLayoutVars>
      </dgm:prSet>
      <dgm:spPr/>
      <dgm:t>
        <a:bodyPr/>
        <a:lstStyle/>
        <a:p>
          <a:endParaRPr lang="nl-NL"/>
        </a:p>
      </dgm:t>
    </dgm:pt>
  </dgm:ptLst>
  <dgm:cxnLst>
    <dgm:cxn modelId="{E91916B0-FF2F-4445-9163-564E03199714}" srcId="{C7070F53-5534-434C-9F70-A031CF4EB78C}" destId="{925F7BD9-8F03-488D-8632-9351459C15D7}" srcOrd="1" destOrd="0" parTransId="{999AFC0B-1ADC-428C-A222-8B5A101F6AA0}" sibTransId="{449A9F21-D694-4A4E-9F4D-055243BAD292}"/>
    <dgm:cxn modelId="{E8349C47-6B7E-4969-8D95-E66E3D3F757F}" srcId="{C7070F53-5534-434C-9F70-A031CF4EB78C}" destId="{099B73C6-6AF8-4C91-9D4D-4F2D38835520}" srcOrd="0" destOrd="0" parTransId="{4859E1AE-2BC7-4C70-9580-B35C6BB9CBF3}" sibTransId="{73160164-9450-4B89-9C15-304A6CA03591}"/>
    <dgm:cxn modelId="{DC4F857B-A587-487D-AA09-4907E486C577}" type="presOf" srcId="{283AD697-AC4F-4771-B6C9-FBB38913A10F}" destId="{BD969B72-F4D0-48ED-AB2C-768ADB17FD09}" srcOrd="0" destOrd="0" presId="urn:microsoft.com/office/officeart/2005/8/layout/vList2"/>
    <dgm:cxn modelId="{E121FEF8-E315-4DAC-87AC-A68B6EA0DFC1}" type="presOf" srcId="{C7070F53-5534-434C-9F70-A031CF4EB78C}" destId="{12480229-D02A-447E-A04C-F35E7120A224}" srcOrd="0" destOrd="0" presId="urn:microsoft.com/office/officeart/2005/8/layout/vList2"/>
    <dgm:cxn modelId="{D42A4A5D-D1EA-4A4A-A5B3-AFF3B2432E13}" type="presOf" srcId="{0903EEF5-FAEE-4F30-A9A0-3563E0C0BA5D}" destId="{438E30DF-8095-4311-AB57-AAED8B5824AC}" srcOrd="0" destOrd="1" presId="urn:microsoft.com/office/officeart/2005/8/layout/vList2"/>
    <dgm:cxn modelId="{754B6AFF-0B35-4A58-8F24-6B404044B2F4}" type="presOf" srcId="{925F7BD9-8F03-488D-8632-9351459C15D7}" destId="{A404790A-1FEF-44CB-95B3-8376460FB416}" srcOrd="0" destOrd="1" presId="urn:microsoft.com/office/officeart/2005/8/layout/vList2"/>
    <dgm:cxn modelId="{E32A00C7-A482-4C35-A788-7DAD713F2C8A}" type="presOf" srcId="{D2166BA2-9ABA-425C-BDA1-D7A771000880}" destId="{438E30DF-8095-4311-AB57-AAED8B5824AC}" srcOrd="0" destOrd="2" presId="urn:microsoft.com/office/officeart/2005/8/layout/vList2"/>
    <dgm:cxn modelId="{C663AD2B-D4B8-44AE-AB8E-28FAAE8CCA6E}" type="presOf" srcId="{099B73C6-6AF8-4C91-9D4D-4F2D38835520}" destId="{A404790A-1FEF-44CB-95B3-8376460FB416}" srcOrd="0" destOrd="0" presId="urn:microsoft.com/office/officeart/2005/8/layout/vList2"/>
    <dgm:cxn modelId="{6FE496A7-D143-4FDC-BCA8-36EE92CCC341}" srcId="{283AD697-AC4F-4771-B6C9-FBB38913A10F}" destId="{7C4E79B3-8467-4E60-9E72-1E10BAA4C463}" srcOrd="0" destOrd="0" parTransId="{D3F31410-C12E-4ECE-AED0-61C904EC01DC}" sibTransId="{E698FEBB-D961-428E-A18F-601BDF0FC872}"/>
    <dgm:cxn modelId="{D6A30FFE-C044-4E89-A75F-348715492F24}" srcId="{7C4E79B3-8467-4E60-9E72-1E10BAA4C463}" destId="{DAD2E208-7AD9-4402-9246-1E5F84A23D34}" srcOrd="0" destOrd="0" parTransId="{E29C2055-E23A-45F5-B7F9-360B3B783453}" sibTransId="{AD00E04F-AE63-4C98-A518-A75EA7F60E0D}"/>
    <dgm:cxn modelId="{2084B5C8-D1EE-437A-AB00-053A95CB82A5}" type="presOf" srcId="{CAED0BF3-2E6C-4729-BA2B-5A1335D21782}" destId="{A404790A-1FEF-44CB-95B3-8376460FB416}" srcOrd="0" destOrd="2" presId="urn:microsoft.com/office/officeart/2005/8/layout/vList2"/>
    <dgm:cxn modelId="{E98B572D-45F1-467F-A0AF-50CE61FD5C03}" type="presOf" srcId="{7C4E79B3-8467-4E60-9E72-1E10BAA4C463}" destId="{2C04CC9F-9E07-439D-82B1-42EEC41BC906}" srcOrd="0" destOrd="0" presId="urn:microsoft.com/office/officeart/2005/8/layout/vList2"/>
    <dgm:cxn modelId="{A3260822-6B0F-4E10-A4B9-76A3E4CA7ECC}" srcId="{283AD697-AC4F-4771-B6C9-FBB38913A10F}" destId="{C7070F53-5534-434C-9F70-A031CF4EB78C}" srcOrd="1" destOrd="0" parTransId="{D2FFC109-589D-4F12-BAFB-26D26A34CA6F}" sibTransId="{37D41D01-BF93-4759-9668-B98C2B40CAE5}"/>
    <dgm:cxn modelId="{CFEFD7AB-EFBC-49B3-9E28-A823D04B5686}" srcId="{C7070F53-5534-434C-9F70-A031CF4EB78C}" destId="{CAED0BF3-2E6C-4729-BA2B-5A1335D21782}" srcOrd="2" destOrd="0" parTransId="{94BD21F9-C6CB-4F11-AAA3-18AC7C01B685}" sibTransId="{F310D7A6-F6CD-4D0F-9377-8A8C0CB7FBD8}"/>
    <dgm:cxn modelId="{BE93CCAB-DAF7-4AC7-A79B-75FB70ECE6AB}" srcId="{7C4E79B3-8467-4E60-9E72-1E10BAA4C463}" destId="{D2166BA2-9ABA-425C-BDA1-D7A771000880}" srcOrd="2" destOrd="0" parTransId="{1786DE62-AECD-4893-B3B0-26D706AB93E2}" sibTransId="{B0ED532D-FA3B-45F6-9B74-258278F339A4}"/>
    <dgm:cxn modelId="{347607A7-34E7-402E-ABFE-2896C228A01E}" srcId="{7C4E79B3-8467-4E60-9E72-1E10BAA4C463}" destId="{0903EEF5-FAEE-4F30-A9A0-3563E0C0BA5D}" srcOrd="1" destOrd="0" parTransId="{D7B60BD0-A37D-4609-BE3A-C2582B6D34A0}" sibTransId="{C9740220-2427-4C0F-A2D7-A97BB3A6C428}"/>
    <dgm:cxn modelId="{ECE383CE-9EAB-4ED6-ABF8-15737F58D11E}" type="presOf" srcId="{DAD2E208-7AD9-4402-9246-1E5F84A23D34}" destId="{438E30DF-8095-4311-AB57-AAED8B5824AC}" srcOrd="0" destOrd="0" presId="urn:microsoft.com/office/officeart/2005/8/layout/vList2"/>
    <dgm:cxn modelId="{D3F52572-EE43-4764-AA70-440D28710677}" type="presParOf" srcId="{BD969B72-F4D0-48ED-AB2C-768ADB17FD09}" destId="{2C04CC9F-9E07-439D-82B1-42EEC41BC906}" srcOrd="0" destOrd="0" presId="urn:microsoft.com/office/officeart/2005/8/layout/vList2"/>
    <dgm:cxn modelId="{B1D86E2A-29D3-4000-874E-F441628AAF66}" type="presParOf" srcId="{BD969B72-F4D0-48ED-AB2C-768ADB17FD09}" destId="{438E30DF-8095-4311-AB57-AAED8B5824AC}" srcOrd="1" destOrd="0" presId="urn:microsoft.com/office/officeart/2005/8/layout/vList2"/>
    <dgm:cxn modelId="{1702E34D-C9EC-4D28-987E-3E9575848221}" type="presParOf" srcId="{BD969B72-F4D0-48ED-AB2C-768ADB17FD09}" destId="{12480229-D02A-447E-A04C-F35E7120A224}" srcOrd="2" destOrd="0" presId="urn:microsoft.com/office/officeart/2005/8/layout/vList2"/>
    <dgm:cxn modelId="{CF300033-0275-4883-B03E-C37E6088A7F3}" type="presParOf" srcId="{BD969B72-F4D0-48ED-AB2C-768ADB17FD09}" destId="{A404790A-1FEF-44CB-95B3-8376460FB41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4A822-F3FE-4178-BE5D-2E2FDA9F08F6}">
      <dsp:nvSpPr>
        <dsp:cNvPr id="0" name=""/>
        <dsp:cNvSpPr/>
      </dsp:nvSpPr>
      <dsp:spPr>
        <a:xfrm>
          <a:off x="0" y="1327"/>
          <a:ext cx="82296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nl-BE" sz="2800" kern="1200" dirty="0"/>
            <a:t>Basis- en secundair onderwijs:</a:t>
          </a:r>
          <a:endParaRPr lang="en-US" sz="2800" kern="1200" dirty="0"/>
        </a:p>
      </dsp:txBody>
      <dsp:txXfrm>
        <a:off x="31984" y="33311"/>
        <a:ext cx="8165632" cy="591232"/>
      </dsp:txXfrm>
    </dsp:sp>
    <dsp:sp modelId="{E5F4A96E-DDDC-4730-AD8B-D468252AFC80}">
      <dsp:nvSpPr>
        <dsp:cNvPr id="0" name=""/>
        <dsp:cNvSpPr/>
      </dsp:nvSpPr>
      <dsp:spPr>
        <a:xfrm>
          <a:off x="0" y="656527"/>
          <a:ext cx="8229600"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nl-BE" sz="2200" kern="1200"/>
            <a:t>Inschrijving in school naar keuze, indien vrije plaatsen</a:t>
          </a:r>
          <a:endParaRPr lang="en-US" sz="2200" kern="1200"/>
        </a:p>
        <a:p>
          <a:pPr marL="228600" lvl="1" indent="-228600" algn="l" defTabSz="977900">
            <a:lnSpc>
              <a:spcPct val="90000"/>
            </a:lnSpc>
            <a:spcBef>
              <a:spcPct val="0"/>
            </a:spcBef>
            <a:spcAft>
              <a:spcPct val="20000"/>
            </a:spcAft>
            <a:buChar char="••"/>
          </a:pPr>
          <a:r>
            <a:rPr lang="nl-BE" sz="2200" kern="1200" dirty="0"/>
            <a:t>Maar: extra plaatsen voor anderstalige nieuwkomers</a:t>
          </a:r>
          <a:endParaRPr lang="en-US" sz="2200" kern="1200" dirty="0"/>
        </a:p>
        <a:p>
          <a:pPr marL="228600" lvl="1" indent="-228600" algn="l" defTabSz="977900">
            <a:lnSpc>
              <a:spcPct val="90000"/>
            </a:lnSpc>
            <a:spcBef>
              <a:spcPct val="0"/>
            </a:spcBef>
            <a:spcAft>
              <a:spcPct val="20000"/>
            </a:spcAft>
            <a:buChar char="••"/>
          </a:pPr>
          <a:r>
            <a:rPr lang="nl-BE" sz="2200" kern="1200" dirty="0"/>
            <a:t>Leerplicht vanaf 60 dagen na inschrijving in vreemdelingenregister</a:t>
          </a:r>
          <a:endParaRPr lang="en-US" sz="2200" kern="1200" dirty="0"/>
        </a:p>
      </dsp:txBody>
      <dsp:txXfrm>
        <a:off x="0" y="656527"/>
        <a:ext cx="8229600" cy="1362060"/>
      </dsp:txXfrm>
    </dsp:sp>
    <dsp:sp modelId="{ADF0087D-605A-4170-9D0B-46E519CAD846}">
      <dsp:nvSpPr>
        <dsp:cNvPr id="0" name=""/>
        <dsp:cNvSpPr/>
      </dsp:nvSpPr>
      <dsp:spPr>
        <a:xfrm>
          <a:off x="0" y="2018587"/>
          <a:ext cx="82296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nl-BE" sz="2800" kern="1200"/>
            <a:t>Hoger onderwijs</a:t>
          </a:r>
          <a:endParaRPr lang="en-US" sz="2800" kern="1200"/>
        </a:p>
      </dsp:txBody>
      <dsp:txXfrm>
        <a:off x="31984" y="2050571"/>
        <a:ext cx="8165632" cy="591232"/>
      </dsp:txXfrm>
    </dsp:sp>
    <dsp:sp modelId="{82C48159-7880-46B9-976A-F4466E58C335}">
      <dsp:nvSpPr>
        <dsp:cNvPr id="0" name=""/>
        <dsp:cNvSpPr/>
      </dsp:nvSpPr>
      <dsp:spPr>
        <a:xfrm>
          <a:off x="0" y="2673787"/>
          <a:ext cx="8229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nl-BE" sz="2200" kern="1200" dirty="0"/>
            <a:t>Indien voldaan aan toelatingsvoorwaarden</a:t>
          </a:r>
          <a:endParaRPr lang="en-US" sz="2200" kern="1200" dirty="0"/>
        </a:p>
      </dsp:txBody>
      <dsp:txXfrm>
        <a:off x="0" y="2673787"/>
        <a:ext cx="8229600" cy="463680"/>
      </dsp:txXfrm>
    </dsp:sp>
    <dsp:sp modelId="{0C3BECCD-26C7-461D-A895-962203EF0E55}">
      <dsp:nvSpPr>
        <dsp:cNvPr id="0" name=""/>
        <dsp:cNvSpPr/>
      </dsp:nvSpPr>
      <dsp:spPr>
        <a:xfrm>
          <a:off x="0" y="3137467"/>
          <a:ext cx="82296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nl-BE" sz="2800" kern="1200"/>
            <a:t>Erkenning buitenlandse diploma’s</a:t>
          </a:r>
          <a:endParaRPr lang="en-US" sz="2800" kern="1200"/>
        </a:p>
      </dsp:txBody>
      <dsp:txXfrm>
        <a:off x="31984" y="3169451"/>
        <a:ext cx="8165632" cy="591232"/>
      </dsp:txXfrm>
    </dsp:sp>
    <dsp:sp modelId="{0F52F6FC-9597-498C-B3C0-9809F85A11F8}">
      <dsp:nvSpPr>
        <dsp:cNvPr id="0" name=""/>
        <dsp:cNvSpPr/>
      </dsp:nvSpPr>
      <dsp:spPr>
        <a:xfrm>
          <a:off x="0" y="3792667"/>
          <a:ext cx="8229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nl-BE" sz="2200" kern="1200"/>
            <a:t>Via NARIC Vlaanderen</a:t>
          </a:r>
          <a:endParaRPr lang="en-US" sz="2200" kern="1200"/>
        </a:p>
      </dsp:txBody>
      <dsp:txXfrm>
        <a:off x="0" y="3792667"/>
        <a:ext cx="8229600"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4CC9F-9E07-439D-82B1-42EEC41BC906}">
      <dsp:nvSpPr>
        <dsp:cNvPr id="0" name=""/>
        <dsp:cNvSpPr/>
      </dsp:nvSpPr>
      <dsp:spPr>
        <a:xfrm>
          <a:off x="0" y="111577"/>
          <a:ext cx="82296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nl-BE" sz="2800" kern="1200" dirty="0"/>
            <a:t>Nederlands voor anderstaligen</a:t>
          </a:r>
        </a:p>
      </dsp:txBody>
      <dsp:txXfrm>
        <a:off x="31984" y="143561"/>
        <a:ext cx="8165632" cy="591232"/>
      </dsp:txXfrm>
    </dsp:sp>
    <dsp:sp modelId="{438E30DF-8095-4311-AB57-AAED8B5824AC}">
      <dsp:nvSpPr>
        <dsp:cNvPr id="0" name=""/>
        <dsp:cNvSpPr/>
      </dsp:nvSpPr>
      <dsp:spPr>
        <a:xfrm>
          <a:off x="0" y="766777"/>
          <a:ext cx="8229600"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nl-BE" sz="2200" kern="1200" dirty="0"/>
            <a:t>Eerst screening door AgII</a:t>
          </a:r>
        </a:p>
        <a:p>
          <a:pPr marL="228600" lvl="1" indent="-228600" algn="l" defTabSz="977900">
            <a:lnSpc>
              <a:spcPct val="90000"/>
            </a:lnSpc>
            <a:spcBef>
              <a:spcPct val="0"/>
            </a:spcBef>
            <a:spcAft>
              <a:spcPct val="20000"/>
            </a:spcAft>
            <a:buChar char="••"/>
          </a:pPr>
          <a:r>
            <a:rPr lang="nl-BE" sz="2200" kern="1200"/>
            <a:t>Daarna doorverwijzing naar CVO of LIGO (of CLT)</a:t>
          </a:r>
        </a:p>
        <a:p>
          <a:pPr marL="228600" lvl="1" indent="-228600" algn="l" defTabSz="977900">
            <a:lnSpc>
              <a:spcPct val="90000"/>
            </a:lnSpc>
            <a:spcBef>
              <a:spcPct val="0"/>
            </a:spcBef>
            <a:spcAft>
              <a:spcPct val="20000"/>
            </a:spcAft>
            <a:buChar char="••"/>
          </a:pPr>
          <a:r>
            <a:rPr lang="nl-BE" sz="2200" kern="1200"/>
            <a:t>Verschillen in niveau en intensiteit, verschillende startmomenten</a:t>
          </a:r>
        </a:p>
      </dsp:txBody>
      <dsp:txXfrm>
        <a:off x="0" y="766777"/>
        <a:ext cx="8229600" cy="1362060"/>
      </dsp:txXfrm>
    </dsp:sp>
    <dsp:sp modelId="{12480229-D02A-447E-A04C-F35E7120A224}">
      <dsp:nvSpPr>
        <dsp:cNvPr id="0" name=""/>
        <dsp:cNvSpPr/>
      </dsp:nvSpPr>
      <dsp:spPr>
        <a:xfrm>
          <a:off x="0" y="2128837"/>
          <a:ext cx="82296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nl-BE" sz="2800" kern="1200"/>
            <a:t>Cursus maatschappelijke oriëntatie</a:t>
          </a:r>
        </a:p>
      </dsp:txBody>
      <dsp:txXfrm>
        <a:off x="31984" y="2160821"/>
        <a:ext cx="8165632" cy="591232"/>
      </dsp:txXfrm>
    </dsp:sp>
    <dsp:sp modelId="{A404790A-1FEF-44CB-95B3-8376460FB416}">
      <dsp:nvSpPr>
        <dsp:cNvPr id="0" name=""/>
        <dsp:cNvSpPr/>
      </dsp:nvSpPr>
      <dsp:spPr>
        <a:xfrm>
          <a:off x="0" y="2784037"/>
          <a:ext cx="8229600"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nl-BE" sz="2200" kern="1200"/>
            <a:t>Statuut tijdelijk beschermden: rechthebbend op inburgering</a:t>
          </a:r>
        </a:p>
        <a:p>
          <a:pPr marL="228600" lvl="1" indent="-228600" algn="l" defTabSz="977900">
            <a:lnSpc>
              <a:spcPct val="90000"/>
            </a:lnSpc>
            <a:spcBef>
              <a:spcPct val="0"/>
            </a:spcBef>
            <a:spcAft>
              <a:spcPct val="20000"/>
            </a:spcAft>
            <a:buChar char="••"/>
          </a:pPr>
          <a:r>
            <a:rPr lang="nl-BE" sz="2200" kern="1200"/>
            <a:t>Inburgering = cursus MO, NT2, inschrijving VDAB, participatietraject</a:t>
          </a:r>
        </a:p>
        <a:p>
          <a:pPr marL="228600" lvl="1" indent="-228600" algn="l" defTabSz="977900">
            <a:lnSpc>
              <a:spcPct val="90000"/>
            </a:lnSpc>
            <a:spcBef>
              <a:spcPct val="0"/>
            </a:spcBef>
            <a:spcAft>
              <a:spcPct val="20000"/>
            </a:spcAft>
            <a:buChar char="••"/>
          </a:pPr>
          <a:r>
            <a:rPr lang="nl-BE" sz="2200" kern="1200" dirty="0"/>
            <a:t>Maar: “MO light” voor elke volwassene</a:t>
          </a:r>
        </a:p>
      </dsp:txBody>
      <dsp:txXfrm>
        <a:off x="0" y="2784037"/>
        <a:ext cx="8229600" cy="1362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3037840" cy="464820"/>
          </a:xfrm>
          <a:prstGeom prst="rect">
            <a:avLst/>
          </a:prstGeom>
        </p:spPr>
        <p:txBody>
          <a:bodyPr vert="horz" lIns="89033" tIns="44517" rIns="89033" bIns="44517" rtlCol="0"/>
          <a:lstStyle>
            <a:lvl1pPr algn="l">
              <a:defRPr sz="1100"/>
            </a:lvl1pPr>
          </a:lstStyle>
          <a:p>
            <a:endParaRPr lang="nl-BE"/>
          </a:p>
        </p:txBody>
      </p:sp>
      <p:sp>
        <p:nvSpPr>
          <p:cNvPr id="3" name="Tijdelijke aanduiding voor datum 2"/>
          <p:cNvSpPr>
            <a:spLocks noGrp="1"/>
          </p:cNvSpPr>
          <p:nvPr>
            <p:ph type="dt" sz="quarter" idx="1"/>
          </p:nvPr>
        </p:nvSpPr>
        <p:spPr>
          <a:xfrm>
            <a:off x="3970939" y="1"/>
            <a:ext cx="3037840" cy="464820"/>
          </a:xfrm>
          <a:prstGeom prst="rect">
            <a:avLst/>
          </a:prstGeom>
        </p:spPr>
        <p:txBody>
          <a:bodyPr vert="horz" lIns="89033" tIns="44517" rIns="89033" bIns="44517" rtlCol="0"/>
          <a:lstStyle>
            <a:lvl1pPr algn="r">
              <a:defRPr sz="1100"/>
            </a:lvl1pPr>
          </a:lstStyle>
          <a:p>
            <a:fld id="{F18FC2E9-6AE4-471E-9C97-407BFD846E05}" type="datetimeFigureOut">
              <a:rPr lang="nl-BE" smtClean="0"/>
              <a:t>22/03/2022</a:t>
            </a:fld>
            <a:endParaRPr lang="nl-BE"/>
          </a:p>
        </p:txBody>
      </p:sp>
      <p:sp>
        <p:nvSpPr>
          <p:cNvPr id="4" name="Tijdelijke aanduiding voor voettekst 3"/>
          <p:cNvSpPr>
            <a:spLocks noGrp="1"/>
          </p:cNvSpPr>
          <p:nvPr>
            <p:ph type="ftr" sz="quarter" idx="2"/>
          </p:nvPr>
        </p:nvSpPr>
        <p:spPr>
          <a:xfrm>
            <a:off x="2" y="8829968"/>
            <a:ext cx="3037840" cy="464820"/>
          </a:xfrm>
          <a:prstGeom prst="rect">
            <a:avLst/>
          </a:prstGeom>
        </p:spPr>
        <p:txBody>
          <a:bodyPr vert="horz" lIns="89033" tIns="44517" rIns="89033" bIns="44517" rtlCol="0" anchor="b"/>
          <a:lstStyle>
            <a:lvl1pPr algn="l">
              <a:defRPr sz="1100"/>
            </a:lvl1pPr>
          </a:lstStyle>
          <a:p>
            <a:endParaRPr lang="nl-BE"/>
          </a:p>
        </p:txBody>
      </p:sp>
      <p:sp>
        <p:nvSpPr>
          <p:cNvPr id="5" name="Tijdelijke aanduiding voor dianummer 4"/>
          <p:cNvSpPr>
            <a:spLocks noGrp="1"/>
          </p:cNvSpPr>
          <p:nvPr>
            <p:ph type="sldNum" sz="quarter" idx="3"/>
          </p:nvPr>
        </p:nvSpPr>
        <p:spPr>
          <a:xfrm>
            <a:off x="3970939" y="8829968"/>
            <a:ext cx="3037840" cy="464820"/>
          </a:xfrm>
          <a:prstGeom prst="rect">
            <a:avLst/>
          </a:prstGeom>
        </p:spPr>
        <p:txBody>
          <a:bodyPr vert="horz" lIns="89033" tIns="44517" rIns="89033" bIns="44517" rtlCol="0" anchor="b"/>
          <a:lstStyle>
            <a:lvl1pPr algn="r">
              <a:defRPr sz="1100"/>
            </a:lvl1pPr>
          </a:lstStyle>
          <a:p>
            <a:fld id="{2B9348B6-B354-4AD5-B5A4-67EED142EDF0}" type="slidenum">
              <a:rPr lang="nl-BE" smtClean="0"/>
              <a:t>‹nr.›</a:t>
            </a:fld>
            <a:endParaRPr lang="nl-BE"/>
          </a:p>
        </p:txBody>
      </p:sp>
    </p:spTree>
    <p:extLst>
      <p:ext uri="{BB962C8B-B14F-4D97-AF65-F5344CB8AC3E}">
        <p14:creationId xmlns:p14="http://schemas.microsoft.com/office/powerpoint/2010/main" val="595514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3037840" cy="464820"/>
          </a:xfrm>
          <a:prstGeom prst="rect">
            <a:avLst/>
          </a:prstGeom>
        </p:spPr>
        <p:txBody>
          <a:bodyPr vert="horz" lIns="89033" tIns="44517" rIns="89033" bIns="44517" rtlCol="0"/>
          <a:lstStyle>
            <a:lvl1pPr algn="l">
              <a:defRPr sz="1100"/>
            </a:lvl1pPr>
          </a:lstStyle>
          <a:p>
            <a:endParaRPr lang="nl-BE"/>
          </a:p>
        </p:txBody>
      </p:sp>
      <p:sp>
        <p:nvSpPr>
          <p:cNvPr id="3" name="Tijdelijke aanduiding voor datum 2"/>
          <p:cNvSpPr>
            <a:spLocks noGrp="1"/>
          </p:cNvSpPr>
          <p:nvPr>
            <p:ph type="dt" idx="1"/>
          </p:nvPr>
        </p:nvSpPr>
        <p:spPr>
          <a:xfrm>
            <a:off x="3970939" y="1"/>
            <a:ext cx="3037840" cy="464820"/>
          </a:xfrm>
          <a:prstGeom prst="rect">
            <a:avLst/>
          </a:prstGeom>
        </p:spPr>
        <p:txBody>
          <a:bodyPr vert="horz" lIns="89033" tIns="44517" rIns="89033" bIns="44517" rtlCol="0"/>
          <a:lstStyle>
            <a:lvl1pPr algn="r">
              <a:defRPr sz="1100"/>
            </a:lvl1pPr>
          </a:lstStyle>
          <a:p>
            <a:fld id="{532BEBC3-8654-47EF-B052-A7092BCA1A9F}" type="datetimeFigureOut">
              <a:rPr lang="nl-BE" smtClean="0"/>
              <a:t>22/03/2022</a:t>
            </a:fld>
            <a:endParaRPr lang="nl-BE"/>
          </a:p>
        </p:txBody>
      </p:sp>
      <p:sp>
        <p:nvSpPr>
          <p:cNvPr id="4" name="Tijdelijke aanduiding voor dia-afbeelding 3"/>
          <p:cNvSpPr>
            <a:spLocks noGrp="1" noRot="1" noChangeAspect="1"/>
          </p:cNvSpPr>
          <p:nvPr>
            <p:ph type="sldImg" idx="2"/>
          </p:nvPr>
        </p:nvSpPr>
        <p:spPr>
          <a:xfrm>
            <a:off x="1184275" y="698500"/>
            <a:ext cx="4643438" cy="3482975"/>
          </a:xfrm>
          <a:prstGeom prst="rect">
            <a:avLst/>
          </a:prstGeom>
          <a:noFill/>
          <a:ln w="12700">
            <a:solidFill>
              <a:prstClr val="black"/>
            </a:solidFill>
          </a:ln>
        </p:spPr>
        <p:txBody>
          <a:bodyPr vert="horz" lIns="89033" tIns="44517" rIns="89033" bIns="44517" rtlCol="0" anchor="ctr"/>
          <a:lstStyle/>
          <a:p>
            <a:endParaRPr lang="nl-BE"/>
          </a:p>
        </p:txBody>
      </p:sp>
      <p:sp>
        <p:nvSpPr>
          <p:cNvPr id="5" name="Tijdelijke aanduiding voor notities 4"/>
          <p:cNvSpPr>
            <a:spLocks noGrp="1"/>
          </p:cNvSpPr>
          <p:nvPr>
            <p:ph type="body" sz="quarter" idx="3"/>
          </p:nvPr>
        </p:nvSpPr>
        <p:spPr>
          <a:xfrm>
            <a:off x="701041" y="4415791"/>
            <a:ext cx="5608320" cy="4183380"/>
          </a:xfrm>
          <a:prstGeom prst="rect">
            <a:avLst/>
          </a:prstGeom>
        </p:spPr>
        <p:txBody>
          <a:bodyPr vert="horz" lIns="89033" tIns="44517" rIns="89033" bIns="44517"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2" y="8829968"/>
            <a:ext cx="3037840" cy="464820"/>
          </a:xfrm>
          <a:prstGeom prst="rect">
            <a:avLst/>
          </a:prstGeom>
        </p:spPr>
        <p:txBody>
          <a:bodyPr vert="horz" lIns="89033" tIns="44517" rIns="89033" bIns="44517" rtlCol="0" anchor="b"/>
          <a:lstStyle>
            <a:lvl1pPr algn="l">
              <a:defRPr sz="1100"/>
            </a:lvl1pPr>
          </a:lstStyle>
          <a:p>
            <a:endParaRPr lang="nl-BE"/>
          </a:p>
        </p:txBody>
      </p:sp>
      <p:sp>
        <p:nvSpPr>
          <p:cNvPr id="7" name="Tijdelijke aanduiding voor dianummer 6"/>
          <p:cNvSpPr>
            <a:spLocks noGrp="1"/>
          </p:cNvSpPr>
          <p:nvPr>
            <p:ph type="sldNum" sz="quarter" idx="5"/>
          </p:nvPr>
        </p:nvSpPr>
        <p:spPr>
          <a:xfrm>
            <a:off x="3970939" y="8829968"/>
            <a:ext cx="3037840" cy="464820"/>
          </a:xfrm>
          <a:prstGeom prst="rect">
            <a:avLst/>
          </a:prstGeom>
        </p:spPr>
        <p:txBody>
          <a:bodyPr vert="horz" lIns="89033" tIns="44517" rIns="89033" bIns="44517" rtlCol="0" anchor="b"/>
          <a:lstStyle>
            <a:lvl1pPr algn="r">
              <a:defRPr sz="1100"/>
            </a:lvl1pPr>
          </a:lstStyle>
          <a:p>
            <a:fld id="{A20C4C34-64B8-4B84-9535-F73240859DB9}" type="slidenum">
              <a:rPr lang="nl-BE" smtClean="0"/>
              <a:t>‹nr.›</a:t>
            </a:fld>
            <a:endParaRPr lang="nl-BE"/>
          </a:p>
        </p:txBody>
      </p:sp>
    </p:spTree>
    <p:extLst>
      <p:ext uri="{BB962C8B-B14F-4D97-AF65-F5344CB8AC3E}">
        <p14:creationId xmlns:p14="http://schemas.microsoft.com/office/powerpoint/2010/main" val="302071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naricvlaanderen.be/nl/contact" TargetMode="External"/><Relationship Id="rId3" Type="http://schemas.openxmlformats.org/officeDocument/2006/relationships/hyperlink" Target="https://www.onderwijs.vlaanderen.be/nl/studenten/toelating-en-inschrijving/inschrijven-met-een-buitenlands-diploma" TargetMode="External"/><Relationship Id="rId7" Type="http://schemas.openxmlformats.org/officeDocument/2006/relationships/hyperlink" Target="https://www.vlaanderen.be/nl/onderwijs-en-wetenschap/diplomas-en-getuigschriften/legalisatie-van-vlaamse-getuigschriften-en-diploma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naricvlaanderen.be/nl/attest-voor-erkenning-van-vlaams-diploma-in-buitenland" TargetMode="External"/><Relationship Id="rId5" Type="http://schemas.openxmlformats.org/officeDocument/2006/relationships/hyperlink" Target="https://naricvlaanderen.be/nl/erkenning-buitenlands-diploma" TargetMode="External"/><Relationship Id="rId4" Type="http://schemas.openxmlformats.org/officeDocument/2006/relationships/hyperlink" Target="https://www.onderwijs.vlaanderen.be/nl/studenten/toelating-en-inschrijving/toelatingsvoorwaarden-hoger-onderwijs" TargetMode="External"/><Relationship Id="rId9" Type="http://schemas.openxmlformats.org/officeDocument/2006/relationships/hyperlink" Target="http://www.enic-naric.ne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geen </a:t>
            </a:r>
            <a:r>
              <a:rPr lang="nl-BE" dirty="0" err="1" smtClean="0"/>
              <a:t>ind</a:t>
            </a:r>
            <a:r>
              <a:rPr lang="nl-BE" dirty="0" smtClean="0"/>
              <a:t> beoordeling, geen </a:t>
            </a:r>
            <a:r>
              <a:rPr lang="nl-BE" dirty="0" err="1" smtClean="0"/>
              <a:t>fedasil</a:t>
            </a:r>
            <a:r>
              <a:rPr lang="nl-BE" dirty="0" smtClean="0"/>
              <a:t>, geen overbelasting systeem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Wil je langer in België verblijven? Je kan later nog altijd een andere verblijfsprocedure opstarten: • internationale bescherming • gezinshereniging • arbeidsmigratie</a:t>
            </a:r>
            <a:endParaRPr lang="nl-B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smtClean="0"/>
          </a:p>
          <a:p>
            <a:r>
              <a:rPr lang="nl-BE" sz="1200" b="1" kern="1200" dirty="0" smtClean="0">
                <a:solidFill>
                  <a:schemeClr val="tx1"/>
                </a:solidFill>
                <a:effectLst/>
                <a:latin typeface="+mn-lt"/>
                <a:ea typeface="+mn-ea"/>
                <a:cs typeface="+mn-cs"/>
              </a:rPr>
              <a:t>Recht op verzoek int bescherming en opvang</a:t>
            </a:r>
          </a:p>
          <a:p>
            <a:pPr rtl="0" fontAlgn="ctr"/>
            <a:r>
              <a:rPr lang="nl-BE" sz="1200" kern="1200" dirty="0" smtClean="0">
                <a:solidFill>
                  <a:schemeClr val="tx1"/>
                </a:solidFill>
                <a:effectLst/>
                <a:latin typeface="+mn-lt"/>
                <a:ea typeface="+mn-ea"/>
                <a:cs typeface="+mn-cs"/>
              </a:rPr>
              <a:t>Aanmeldcentrum Klein Kasteeltje </a:t>
            </a:r>
          </a:p>
          <a:p>
            <a:pPr rtl="0" fontAlgn="ctr"/>
            <a:r>
              <a:rPr lang="nl-BE" sz="1200" kern="1200" dirty="0" smtClean="0">
                <a:solidFill>
                  <a:schemeClr val="tx1"/>
                </a:solidFill>
                <a:effectLst/>
                <a:latin typeface="+mn-lt"/>
                <a:ea typeface="+mn-ea"/>
                <a:cs typeface="+mn-cs"/>
              </a:rPr>
              <a:t>CGVS beoordeelt vluchtelingenstatus/</a:t>
            </a:r>
            <a:r>
              <a:rPr lang="nl-BE" sz="1200" kern="1200" dirty="0" err="1" smtClean="0">
                <a:solidFill>
                  <a:schemeClr val="tx1"/>
                </a:solidFill>
                <a:effectLst/>
                <a:latin typeface="+mn-lt"/>
                <a:ea typeface="+mn-ea"/>
                <a:cs typeface="+mn-cs"/>
              </a:rPr>
              <a:t>subs</a:t>
            </a:r>
            <a:r>
              <a:rPr lang="nl-BE" sz="1200" kern="1200" dirty="0" smtClean="0">
                <a:solidFill>
                  <a:schemeClr val="tx1"/>
                </a:solidFill>
                <a:effectLst/>
                <a:latin typeface="+mn-lt"/>
                <a:ea typeface="+mn-ea"/>
                <a:cs typeface="+mn-cs"/>
              </a:rPr>
              <a:t> bescherming  (maar CGVS bevriest VIB)</a:t>
            </a:r>
          </a:p>
          <a:p>
            <a:r>
              <a:rPr lang="nl-BE" sz="1200" kern="1200" dirty="0" smtClean="0">
                <a:solidFill>
                  <a:schemeClr val="tx1"/>
                </a:solidFill>
                <a:effectLst/>
                <a:latin typeface="+mn-lt"/>
                <a:ea typeface="+mn-ea"/>
                <a:cs typeface="+mn-cs"/>
              </a:rPr>
              <a:t>Combinatie VIB en tijdelijke bescherming? VIB opgeschort tot einde tijdelijke bescherming</a:t>
            </a:r>
          </a:p>
          <a:p>
            <a:r>
              <a:rPr lang="nl-BE" sz="1200" kern="1200" dirty="0" smtClean="0">
                <a:solidFill>
                  <a:schemeClr val="tx1"/>
                </a:solidFill>
                <a:effectLst/>
                <a:latin typeface="+mn-lt"/>
                <a:ea typeface="+mn-ea"/>
                <a:cs typeface="+mn-cs"/>
              </a:rPr>
              <a:t>Crisishuisvesting via LB</a:t>
            </a:r>
            <a:endParaRPr lang="nl-BE" dirty="0"/>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7</a:t>
            </a:fld>
            <a:endParaRPr lang="nl-BE"/>
          </a:p>
        </p:txBody>
      </p:sp>
    </p:spTree>
    <p:extLst>
      <p:ext uri="{BB962C8B-B14F-4D97-AF65-F5344CB8AC3E}">
        <p14:creationId xmlns:p14="http://schemas.microsoft.com/office/powerpoint/2010/main" val="4095612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Stress verminderen bij ouders heeft direct invloed op stress bij kinderen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Deze brochure biedt een eerste hulp voor mensen met een migratieachtergrond, die negatieve gevoelens en stress ervaren. Je krijgt antwoorden op vragen zoals:</a:t>
            </a:r>
          </a:p>
          <a:p>
            <a:r>
              <a:rPr lang="nl-NL" sz="1200" b="0" i="0" kern="1200" dirty="0" smtClean="0">
                <a:solidFill>
                  <a:schemeClr val="tx1"/>
                </a:solidFill>
                <a:effectLst/>
                <a:latin typeface="+mn-lt"/>
                <a:ea typeface="+mn-ea"/>
                <a:cs typeface="+mn-cs"/>
              </a:rPr>
              <a:t>Welke klachten herken je?</a:t>
            </a:r>
          </a:p>
          <a:p>
            <a:r>
              <a:rPr lang="nl-NL" sz="1200" b="0" i="0" kern="1200" dirty="0" smtClean="0">
                <a:solidFill>
                  <a:schemeClr val="tx1"/>
                </a:solidFill>
                <a:effectLst/>
                <a:latin typeface="+mn-lt"/>
                <a:ea typeface="+mn-ea"/>
                <a:cs typeface="+mn-cs"/>
              </a:rPr>
              <a:t>Wat kan je zelf doen aan die klachten?</a:t>
            </a:r>
          </a:p>
          <a:p>
            <a:r>
              <a:rPr lang="nl-NL" sz="1200" b="0" i="0" kern="1200" dirty="0" smtClean="0">
                <a:solidFill>
                  <a:schemeClr val="tx1"/>
                </a:solidFill>
                <a:effectLst/>
                <a:latin typeface="+mn-lt"/>
                <a:ea typeface="+mn-ea"/>
                <a:cs typeface="+mn-cs"/>
              </a:rPr>
              <a:t>Wanneer heb je hulp nodig?</a:t>
            </a:r>
          </a:p>
          <a:p>
            <a:r>
              <a:rPr lang="nl-NL" sz="1200" b="0" i="0" kern="1200" dirty="0" smtClean="0">
                <a:solidFill>
                  <a:schemeClr val="tx1"/>
                </a:solidFill>
                <a:effectLst/>
                <a:latin typeface="+mn-lt"/>
                <a:ea typeface="+mn-ea"/>
                <a:cs typeface="+mn-cs"/>
              </a:rPr>
              <a:t>Wie kan je helpen?</a:t>
            </a:r>
          </a:p>
          <a:p>
            <a:r>
              <a:rPr lang="nl-NL" sz="1200" b="0" i="0" kern="1200" dirty="0" smtClean="0">
                <a:solidFill>
                  <a:schemeClr val="tx1"/>
                </a:solidFill>
                <a:effectLst/>
                <a:latin typeface="+mn-lt"/>
                <a:ea typeface="+mn-ea"/>
                <a:cs typeface="+mn-cs"/>
              </a:rPr>
              <a:t>Welke soort hulp bestaat er?</a:t>
            </a:r>
          </a:p>
          <a:p>
            <a:r>
              <a:rPr lang="nl-NL" sz="1200" b="0" i="0" kern="1200" dirty="0" smtClean="0">
                <a:solidFill>
                  <a:schemeClr val="tx1"/>
                </a:solidFill>
                <a:effectLst/>
                <a:latin typeface="+mn-lt"/>
                <a:ea typeface="+mn-ea"/>
                <a:cs typeface="+mn-cs"/>
              </a:rPr>
              <a:t>Welke hulp is er voor kinderen en jongeren?</a:t>
            </a:r>
            <a:endParaRPr lang="nl-NL" sz="1200" b="0" i="0" u="none" strike="noStrike"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16</a:t>
            </a:fld>
            <a:endParaRPr lang="nl-BE"/>
          </a:p>
        </p:txBody>
      </p:sp>
    </p:spTree>
    <p:extLst>
      <p:ext uri="{BB962C8B-B14F-4D97-AF65-F5344CB8AC3E}">
        <p14:creationId xmlns:p14="http://schemas.microsoft.com/office/powerpoint/2010/main" val="275436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20C4C34-64B8-4B84-9535-F73240859DB9}" type="slidenum">
              <a:rPr lang="nl-BE" smtClean="0"/>
              <a:t>23</a:t>
            </a:fld>
            <a:endParaRPr lang="nl-BE"/>
          </a:p>
        </p:txBody>
      </p:sp>
    </p:spTree>
    <p:extLst>
      <p:ext uri="{BB962C8B-B14F-4D97-AF65-F5344CB8AC3E}">
        <p14:creationId xmlns:p14="http://schemas.microsoft.com/office/powerpoint/2010/main" val="108067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Binnen 90 dagen</a:t>
            </a:r>
          </a:p>
          <a:p>
            <a:endParaRPr lang="nl-BE" dirty="0"/>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8</a:t>
            </a:fld>
            <a:endParaRPr lang="nl-BE"/>
          </a:p>
        </p:txBody>
      </p:sp>
    </p:spTree>
    <p:extLst>
      <p:ext uri="{BB962C8B-B14F-4D97-AF65-F5344CB8AC3E}">
        <p14:creationId xmlns:p14="http://schemas.microsoft.com/office/powerpoint/2010/main" val="318932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smtClean="0">
                <a:solidFill>
                  <a:schemeClr val="tx1"/>
                </a:solidFill>
                <a:effectLst/>
                <a:latin typeface="+mn-lt"/>
                <a:ea typeface="+mn-ea"/>
                <a:cs typeface="+mn-cs"/>
              </a:rPr>
              <a:t>Met het attest van tijdelijke bescherming of de e-mailuitnodiging kan de persoon zich wenden tot zijn gemeentebestuur van verblijf. Na een positieve woonstcontrole zal de gemeente hem vervolgens inschrijven in het vreemdelingenregister (IT 210 op de datum van het tijdelijk beschermingsattest). De gemeente zal een elektronische A kaart afleveren. In afwachting van de woonstcontrole en/of de afgifte van de A kaart wordt een bijlage 15 afgegeven, die 45 dagen geldig is. De bijlage 15 vermeldt onbeperkte toegang tot de arbeidsmarkt.</a:t>
            </a:r>
          </a:p>
          <a:p>
            <a:pPr fontAlgn="base"/>
            <a:r>
              <a:rPr lang="nl-NL" sz="1200" b="0" i="0" kern="1200" dirty="0" smtClean="0">
                <a:solidFill>
                  <a:schemeClr val="tx1"/>
                </a:solidFill>
                <a:effectLst/>
                <a:latin typeface="+mn-lt"/>
                <a:ea typeface="+mn-ea"/>
                <a:cs typeface="+mn-cs"/>
              </a:rPr>
              <a:t>De elektronische A kaart is geldig tot 4 maart 2023 en daarna verlengbaar per 6 maanden. Na twee jaar kan een nieuw besluit van de Europese Raad dit statuut nog verlengen tot in totaal maximum 3 jaar.</a:t>
            </a:r>
          </a:p>
          <a:p>
            <a:pPr fontAlgn="base"/>
            <a:r>
              <a:rPr lang="nl-NL" sz="1200" b="0" i="0" kern="1200" dirty="0" smtClean="0">
                <a:solidFill>
                  <a:schemeClr val="tx1"/>
                </a:solidFill>
                <a:effectLst/>
                <a:latin typeface="+mn-lt"/>
                <a:ea typeface="+mn-ea"/>
                <a:cs typeface="+mn-cs"/>
              </a:rPr>
              <a:t>Naast de afgifte van de A-kaart, kunnen de ouders of voogd voor hun kinderen onder de 12 jaar een identiteitsbewijs voor buitenlandse kinderen onder de 12 jaar krijgen als zij hierom verzoeken. Dit certificaat heeft dezelfde looptijd als de A-kaart.</a:t>
            </a:r>
          </a:p>
          <a:p>
            <a:pPr fontAlgn="base"/>
            <a:r>
              <a:rPr lang="nl-NL" sz="1200" b="0" i="0" kern="1200" dirty="0" smtClean="0">
                <a:solidFill>
                  <a:schemeClr val="tx1"/>
                </a:solidFill>
                <a:effectLst/>
                <a:latin typeface="+mn-lt"/>
                <a:ea typeface="+mn-ea"/>
                <a:cs typeface="+mn-cs"/>
              </a:rPr>
              <a:t>De woonstcontrole zal in het geval van een verblijf bij een particulier voor een periode korter dan een maand niet altijd haalbaar zijn. In dat geval kan men toch worden ingeschreven op het adres van het gastgezin, dit op basis van het attest van tijdelijke bescherming. Ook in dit geval moet een adreswijziging bij de gemeente worden aangegeven. Dit is van belang voor het ontvangen van officiële post en de toekenning en het behoud van bepaalde sociale rechten</a:t>
            </a:r>
            <a:endParaRPr lang="nl-BE" dirty="0"/>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9</a:t>
            </a:fld>
            <a:endParaRPr lang="nl-BE"/>
          </a:p>
        </p:txBody>
      </p:sp>
    </p:spTree>
    <p:extLst>
      <p:ext uri="{BB962C8B-B14F-4D97-AF65-F5344CB8AC3E}">
        <p14:creationId xmlns:p14="http://schemas.microsoft.com/office/powerpoint/2010/main" val="383081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smtClean="0">
                <a:solidFill>
                  <a:schemeClr val="tx1"/>
                </a:solidFill>
                <a:effectLst/>
                <a:latin typeface="+mn-lt"/>
                <a:ea typeface="+mn-ea"/>
                <a:cs typeface="+mn-cs"/>
              </a:rPr>
              <a:t>Met het attest van tijdelijke bescherming of de e-mailuitnodiging kan de persoon zich wenden tot zijn gemeentebestuur van verblijf. Na een positieve woonstcontrole zal de gemeente hem vervolgens inschrijven in het vreemdelingenregister (IT 210 op de datum van het tijdelijk beschermingsattest). De gemeente zal een elektronische A kaart afleveren. In afwachting van de woonstcontrole en/of de afgifte van de A kaart wordt een bijlage 15 afgegeven, die 45 dagen geldig is. De bijlage 15 vermeldt onbeperkte toegang tot de arbeidsmarkt.</a:t>
            </a:r>
          </a:p>
          <a:p>
            <a:pPr fontAlgn="base"/>
            <a:r>
              <a:rPr lang="nl-NL" sz="1200" b="0" i="0" kern="1200" dirty="0" smtClean="0">
                <a:solidFill>
                  <a:schemeClr val="tx1"/>
                </a:solidFill>
                <a:effectLst/>
                <a:latin typeface="+mn-lt"/>
                <a:ea typeface="+mn-ea"/>
                <a:cs typeface="+mn-cs"/>
              </a:rPr>
              <a:t>De elektronische A kaart is geldig tot 4 maart 2023 en daarna verlengbaar per 6 maanden. Na twee jaar kan een nieuw besluit van de Europese Raad dit statuut nog verlengen tot in totaal maximum 3 jaar.</a:t>
            </a:r>
          </a:p>
          <a:p>
            <a:pPr fontAlgn="base"/>
            <a:r>
              <a:rPr lang="nl-NL" sz="1200" b="0" i="0" kern="1200" dirty="0" smtClean="0">
                <a:solidFill>
                  <a:schemeClr val="tx1"/>
                </a:solidFill>
                <a:effectLst/>
                <a:latin typeface="+mn-lt"/>
                <a:ea typeface="+mn-ea"/>
                <a:cs typeface="+mn-cs"/>
              </a:rPr>
              <a:t>Naast de afgifte van de A-kaart, kunnen de ouders of voogd voor hun kinderen onder de 12 jaar een identiteitsbewijs voor buitenlandse kinderen onder de 12 jaar krijgen als zij hierom verzoeken. Dit certificaat heeft dezelfde looptijd als de A-kaart.</a:t>
            </a:r>
          </a:p>
          <a:p>
            <a:pPr fontAlgn="base"/>
            <a:r>
              <a:rPr lang="nl-NL" sz="1200" b="0" i="0" kern="1200" dirty="0" smtClean="0">
                <a:solidFill>
                  <a:schemeClr val="tx1"/>
                </a:solidFill>
                <a:effectLst/>
                <a:latin typeface="+mn-lt"/>
                <a:ea typeface="+mn-ea"/>
                <a:cs typeface="+mn-cs"/>
              </a:rPr>
              <a:t>De woonstcontrole zal in het geval van een verblijf bij een particulier voor een periode korter dan een maand niet altijd haalbaar zijn. In dat geval kan men toch worden ingeschreven op het adres van het gastgezin, dit op basis van het attest van tijdelijke bescherming. Ook in dit geval moet een adreswijziging bij de gemeente worden aangegeven. Dit is van belang voor het ontvangen van officiële post en de toekenning en het behoud van bepaalde sociale rechten</a:t>
            </a:r>
            <a:endParaRPr lang="nl-BE" dirty="0"/>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10</a:t>
            </a:fld>
            <a:endParaRPr lang="nl-BE"/>
          </a:p>
        </p:txBody>
      </p:sp>
    </p:spTree>
    <p:extLst>
      <p:ext uri="{BB962C8B-B14F-4D97-AF65-F5344CB8AC3E}">
        <p14:creationId xmlns:p14="http://schemas.microsoft.com/office/powerpoint/2010/main" val="291986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endParaRPr lang="nl-BE" dirty="0"/>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11</a:t>
            </a:fld>
            <a:endParaRPr lang="nl-BE"/>
          </a:p>
        </p:txBody>
      </p:sp>
    </p:spTree>
    <p:extLst>
      <p:ext uri="{BB962C8B-B14F-4D97-AF65-F5344CB8AC3E}">
        <p14:creationId xmlns:p14="http://schemas.microsoft.com/office/powerpoint/2010/main" val="369421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smtClean="0">
                <a:solidFill>
                  <a:schemeClr val="tx1"/>
                </a:solidFill>
                <a:effectLst/>
                <a:latin typeface="+mn-lt"/>
                <a:ea typeface="+mn-ea"/>
                <a:cs typeface="+mn-cs"/>
                <a:hlinkClick r:id="rId3" tooltip="Inschrijven met een buitenlands diploma"/>
              </a:rPr>
              <a:t>Inschrijven in het hoger onderwijs met een buitenlands diploma</a:t>
            </a:r>
            <a:endParaRPr lang="nl-NL" sz="1200" b="0" i="0" kern="1200" dirty="0" smtClean="0">
              <a:solidFill>
                <a:schemeClr val="tx1"/>
              </a:solidFill>
              <a:effectLst/>
              <a:latin typeface="+mn-lt"/>
              <a:ea typeface="+mn-ea"/>
              <a:cs typeface="+mn-cs"/>
            </a:endParaRPr>
          </a:p>
          <a:p>
            <a:r>
              <a:rPr lang="nl-NL" sz="1200" b="0" i="0" u="none" strike="noStrike" kern="1200" dirty="0" smtClean="0">
                <a:solidFill>
                  <a:schemeClr val="tx1"/>
                </a:solidFill>
                <a:effectLst/>
                <a:latin typeface="+mn-lt"/>
                <a:ea typeface="+mn-ea"/>
                <a:cs typeface="+mn-cs"/>
                <a:hlinkClick r:id="rId4" tooltip="Toelatingsvoorwaarden hoger onderwijs"/>
              </a:rPr>
              <a:t>Toelatingsvoorwaarden hoger onderwijs</a:t>
            </a:r>
            <a:endParaRPr lang="nl-NL" sz="1200" b="0" i="0" kern="1200" dirty="0" smtClean="0">
              <a:solidFill>
                <a:schemeClr val="tx1"/>
              </a:solidFill>
              <a:effectLst/>
              <a:latin typeface="+mn-lt"/>
              <a:ea typeface="+mn-ea"/>
              <a:cs typeface="+mn-cs"/>
            </a:endParaRPr>
          </a:p>
          <a:p>
            <a:endParaRPr lang="nl-NL" sz="1200" b="0" i="0" kern="1200" dirty="0" smtClean="0">
              <a:solidFill>
                <a:schemeClr val="tx1"/>
              </a:solidFill>
              <a:effectLst/>
              <a:latin typeface="+mn-lt"/>
              <a:ea typeface="+mn-ea"/>
              <a:cs typeface="+mn-cs"/>
            </a:endParaRPr>
          </a:p>
          <a:p>
            <a:r>
              <a:rPr lang="nl-NL" sz="1200" b="0" i="0" u="none" strike="noStrike" kern="1200" dirty="0" smtClean="0">
                <a:solidFill>
                  <a:schemeClr val="tx1"/>
                </a:solidFill>
                <a:effectLst/>
                <a:latin typeface="+mn-lt"/>
                <a:ea typeface="+mn-ea"/>
                <a:cs typeface="+mn-cs"/>
              </a:rPr>
              <a:t>NARIC-Vlaanderen:</a:t>
            </a:r>
          </a:p>
          <a:p>
            <a:r>
              <a:rPr lang="nl-NL" sz="1200" b="0" i="0" u="sng" strike="noStrike" kern="1200" dirty="0" smtClean="0">
                <a:solidFill>
                  <a:schemeClr val="tx1"/>
                </a:solidFill>
                <a:effectLst/>
                <a:latin typeface="+mn-lt"/>
                <a:ea typeface="+mn-ea"/>
                <a:cs typeface="+mn-cs"/>
                <a:hlinkClick r:id="rId5"/>
              </a:rPr>
              <a:t>erkent buitenlandse studiebewijzen</a:t>
            </a:r>
            <a:r>
              <a:rPr lang="nl-NL" sz="1200" b="0" i="0" u="none" strike="noStrike" kern="1200" dirty="0" smtClean="0">
                <a:solidFill>
                  <a:schemeClr val="tx1"/>
                </a:solidFill>
                <a:effectLst/>
                <a:latin typeface="+mn-lt"/>
                <a:ea typeface="+mn-ea"/>
                <a:cs typeface="+mn-cs"/>
              </a:rPr>
              <a:t> voor wie in Vlaanderen wil werken</a:t>
            </a:r>
          </a:p>
          <a:p>
            <a:r>
              <a:rPr lang="nl-NL" sz="1200" b="0" i="0" u="sng" strike="noStrike" kern="1200" dirty="0" smtClean="0">
                <a:solidFill>
                  <a:schemeClr val="tx1"/>
                </a:solidFill>
                <a:effectLst/>
                <a:latin typeface="+mn-lt"/>
                <a:ea typeface="+mn-ea"/>
                <a:cs typeface="+mn-cs"/>
                <a:hlinkClick r:id="rId6"/>
              </a:rPr>
              <a:t>levert attesten af voor houders van Vlaamse diploma’s</a:t>
            </a:r>
            <a:r>
              <a:rPr lang="nl-NL" sz="1200" b="0" i="0" u="none" strike="noStrike" kern="1200" dirty="0" smtClean="0">
                <a:solidFill>
                  <a:schemeClr val="tx1"/>
                </a:solidFill>
                <a:effectLst/>
                <a:latin typeface="+mn-lt"/>
                <a:ea typeface="+mn-ea"/>
                <a:cs typeface="+mn-cs"/>
              </a:rPr>
              <a:t> die in het buitenland willen werken of studeren</a:t>
            </a:r>
          </a:p>
          <a:p>
            <a:r>
              <a:rPr lang="nl-NL" sz="1200" b="0" i="0" u="sng" strike="noStrike" kern="1200" dirty="0" smtClean="0">
                <a:solidFill>
                  <a:schemeClr val="tx1"/>
                </a:solidFill>
                <a:effectLst/>
                <a:latin typeface="+mn-lt"/>
                <a:ea typeface="+mn-ea"/>
                <a:cs typeface="+mn-cs"/>
                <a:hlinkClick r:id="rId7"/>
              </a:rPr>
              <a:t>legaliseert Vlaamse diploma's</a:t>
            </a:r>
            <a:r>
              <a:rPr lang="nl-NL" sz="1200" b="0" i="0" u="none" strike="noStrike" kern="1200" dirty="0" smtClean="0">
                <a:solidFill>
                  <a:schemeClr val="tx1"/>
                </a:solidFill>
                <a:effectLst/>
                <a:latin typeface="+mn-lt"/>
                <a:ea typeface="+mn-ea"/>
                <a:cs typeface="+mn-cs"/>
              </a:rPr>
              <a:t> voor wie in het buitenland wil werken of studeren</a:t>
            </a:r>
          </a:p>
          <a:p>
            <a:r>
              <a:rPr lang="nl-NL" sz="1200" b="0" i="0" u="none" strike="noStrike" kern="1200" dirty="0" smtClean="0">
                <a:solidFill>
                  <a:schemeClr val="tx1"/>
                </a:solidFill>
                <a:effectLst/>
                <a:latin typeface="+mn-lt"/>
                <a:ea typeface="+mn-ea"/>
                <a:cs typeface="+mn-cs"/>
              </a:rPr>
              <a:t>geeft </a:t>
            </a:r>
            <a:r>
              <a:rPr lang="nl-NL" sz="1200" b="0" i="0" u="sng" strike="noStrike" kern="1200" dirty="0" smtClean="0">
                <a:solidFill>
                  <a:schemeClr val="tx1"/>
                </a:solidFill>
                <a:effectLst/>
                <a:latin typeface="+mn-lt"/>
                <a:ea typeface="+mn-ea"/>
                <a:cs typeface="+mn-cs"/>
                <a:hlinkClick r:id="rId8"/>
              </a:rPr>
              <a:t>informatie</a:t>
            </a:r>
            <a:r>
              <a:rPr lang="nl-NL" sz="1200" b="0" i="0" u="none" strike="noStrike" kern="1200" dirty="0" smtClean="0">
                <a:solidFill>
                  <a:schemeClr val="tx1"/>
                </a:solidFill>
                <a:effectLst/>
                <a:latin typeface="+mn-lt"/>
                <a:ea typeface="+mn-ea"/>
                <a:cs typeface="+mn-cs"/>
              </a:rPr>
              <a:t> over Vlaamse en buitenlandse onderwijssystemen</a:t>
            </a:r>
          </a:p>
          <a:p>
            <a:r>
              <a:rPr lang="nl-NL" sz="1200" b="0" i="0" u="none" strike="noStrike" kern="1200" dirty="0" smtClean="0">
                <a:solidFill>
                  <a:schemeClr val="tx1"/>
                </a:solidFill>
                <a:effectLst/>
                <a:latin typeface="+mn-lt"/>
                <a:ea typeface="+mn-ea"/>
                <a:cs typeface="+mn-cs"/>
              </a:rPr>
              <a:t>NARIC staat voor National </a:t>
            </a:r>
            <a:r>
              <a:rPr lang="nl-NL" sz="1200" b="0" i="0" u="none" strike="noStrike" kern="1200" dirty="0" err="1" smtClean="0">
                <a:solidFill>
                  <a:schemeClr val="tx1"/>
                </a:solidFill>
                <a:effectLst/>
                <a:latin typeface="+mn-lt"/>
                <a:ea typeface="+mn-ea"/>
                <a:cs typeface="+mn-cs"/>
              </a:rPr>
              <a:t>Academic</a:t>
            </a:r>
            <a:r>
              <a:rPr lang="nl-NL" sz="1200" b="0" i="0" u="none" strike="noStrike" kern="1200" dirty="0" smtClean="0">
                <a:solidFill>
                  <a:schemeClr val="tx1"/>
                </a:solidFill>
                <a:effectLst/>
                <a:latin typeface="+mn-lt"/>
                <a:ea typeface="+mn-ea"/>
                <a:cs typeface="+mn-cs"/>
              </a:rPr>
              <a:t> </a:t>
            </a:r>
            <a:r>
              <a:rPr lang="nl-NL" sz="1200" b="0" i="0" u="none" strike="noStrike" kern="1200" dirty="0" err="1" smtClean="0">
                <a:solidFill>
                  <a:schemeClr val="tx1"/>
                </a:solidFill>
                <a:effectLst/>
                <a:latin typeface="+mn-lt"/>
                <a:ea typeface="+mn-ea"/>
                <a:cs typeface="+mn-cs"/>
              </a:rPr>
              <a:t>Recognition</a:t>
            </a:r>
            <a:r>
              <a:rPr lang="nl-NL" sz="1200" b="0" i="0" u="none" strike="noStrike" kern="1200" dirty="0" smtClean="0">
                <a:solidFill>
                  <a:schemeClr val="tx1"/>
                </a:solidFill>
                <a:effectLst/>
                <a:latin typeface="+mn-lt"/>
                <a:ea typeface="+mn-ea"/>
                <a:cs typeface="+mn-cs"/>
              </a:rPr>
              <a:t> Information Centre en behoort tot het </a:t>
            </a:r>
            <a:r>
              <a:rPr lang="nl-NL" sz="1200" b="0" i="0" u="sng" strike="noStrike" kern="1200" dirty="0" smtClean="0">
                <a:solidFill>
                  <a:schemeClr val="tx1"/>
                </a:solidFill>
                <a:effectLst/>
                <a:latin typeface="+mn-lt"/>
                <a:ea typeface="+mn-ea"/>
                <a:cs typeface="+mn-cs"/>
                <a:hlinkClick r:id="rId9"/>
              </a:rPr>
              <a:t>ENIC-NARIC netwerk</a:t>
            </a:r>
            <a:r>
              <a:rPr lang="nl-NL" sz="1200" b="0" i="0" u="none" strike="noStrike" kern="1200" dirty="0" smtClean="0">
                <a:solidFill>
                  <a:schemeClr val="tx1"/>
                </a:solidFill>
                <a:effectLst/>
                <a:latin typeface="+mn-lt"/>
                <a:ea typeface="+mn-ea"/>
                <a:cs typeface="+mn-cs"/>
              </a:rPr>
              <a:t>.</a:t>
            </a:r>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12</a:t>
            </a:fld>
            <a:endParaRPr lang="nl-BE"/>
          </a:p>
        </p:txBody>
      </p:sp>
    </p:spTree>
    <p:extLst>
      <p:ext uri="{BB962C8B-B14F-4D97-AF65-F5344CB8AC3E}">
        <p14:creationId xmlns:p14="http://schemas.microsoft.com/office/powerpoint/2010/main" val="32914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CVO, LIGO: aantonen van wettig verblijf</a:t>
            </a:r>
          </a:p>
          <a:p>
            <a:endParaRPr lang="nl-NL" sz="1200" b="0" i="0" u="none" strike="noStrike"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13</a:t>
            </a:fld>
            <a:endParaRPr lang="nl-BE"/>
          </a:p>
        </p:txBody>
      </p:sp>
    </p:spTree>
    <p:extLst>
      <p:ext uri="{BB962C8B-B14F-4D97-AF65-F5344CB8AC3E}">
        <p14:creationId xmlns:p14="http://schemas.microsoft.com/office/powerpoint/2010/main" val="56771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infosessies zijn in het Oekraïens. Er volgen later ook nog sessies in het Russisch en Engels. Om zo veel mogelijk mensen te bereiken, kan iedereen vrij inschrijven via onze website. De sessies gaan door via Microsoft Teams. We organiseren de sessies voorlopig elke werkdag, van maandag tot en met vrijdag. Inschrijven is verplicht.</a:t>
            </a:r>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Na de infosessie krijgen de deelnemers verdere informatie over het inburgeringstraject via e-mail. </a:t>
            </a:r>
            <a:endParaRPr lang="nl-BE" dirty="0"/>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14</a:t>
            </a:fld>
            <a:endParaRPr lang="nl-BE"/>
          </a:p>
        </p:txBody>
      </p:sp>
    </p:spTree>
    <p:extLst>
      <p:ext uri="{BB962C8B-B14F-4D97-AF65-F5344CB8AC3E}">
        <p14:creationId xmlns:p14="http://schemas.microsoft.com/office/powerpoint/2010/main" val="302480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Vaak goede kennis van Russisch, maar ligt soms cultureel gevoelig.</a:t>
            </a:r>
          </a:p>
          <a:p>
            <a:r>
              <a:rPr lang="nl-BE" dirty="0" smtClean="0"/>
              <a:t>Sommigen spreken (wat) Engels. Rekening houden met vermoeidheid bij communiceren in andere taal.</a:t>
            </a:r>
          </a:p>
          <a:p>
            <a:endParaRPr lang="nl-NL" sz="1200" b="0" i="0" u="none" strike="noStrike"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20C4C34-64B8-4B84-9535-F73240859DB9}" type="slidenum">
              <a:rPr lang="nl-BE" smtClean="0"/>
              <a:t>15</a:t>
            </a:fld>
            <a:endParaRPr lang="nl-BE"/>
          </a:p>
        </p:txBody>
      </p:sp>
    </p:spTree>
    <p:extLst>
      <p:ext uri="{BB962C8B-B14F-4D97-AF65-F5344CB8AC3E}">
        <p14:creationId xmlns:p14="http://schemas.microsoft.com/office/powerpoint/2010/main" val="867778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tangle 7"/>
          <p:cNvSpPr>
            <a:spLocks noChangeArrowheads="1"/>
          </p:cNvSpPr>
          <p:nvPr/>
        </p:nvSpPr>
        <p:spPr bwMode="auto">
          <a:xfrm>
            <a:off x="6804025" y="6453188"/>
            <a:ext cx="17018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endParaRPr lang="nl-BE" altLang="nl-BE" sz="800"/>
          </a:p>
        </p:txBody>
      </p:sp>
      <p:sp>
        <p:nvSpPr>
          <p:cNvPr id="28675" name="Rectangle 19"/>
          <p:cNvSpPr>
            <a:spLocks noGrp="1" noChangeArrowheads="1"/>
          </p:cNvSpPr>
          <p:nvPr>
            <p:ph type="ctrTitle"/>
          </p:nvPr>
        </p:nvSpPr>
        <p:spPr>
          <a:xfrm>
            <a:off x="2051050" y="2133600"/>
            <a:ext cx="6407150" cy="1470025"/>
          </a:xfrm>
          <a:prstGeom prst="rect">
            <a:avLst/>
          </a:prstGeom>
        </p:spPr>
        <p:txBody>
          <a:bodyPr anchor="b"/>
          <a:lstStyle>
            <a:lvl1pPr>
              <a:defRPr sz="3600" smtClean="0"/>
            </a:lvl1pPr>
          </a:lstStyle>
          <a:p>
            <a:pPr lvl="0"/>
            <a:r>
              <a:rPr lang="nl-NL" altLang="nl-BE" noProof="0"/>
              <a:t>Klik om de stijl te bewerken</a:t>
            </a:r>
          </a:p>
        </p:txBody>
      </p:sp>
      <p:sp>
        <p:nvSpPr>
          <p:cNvPr id="28676" name="Rectangle 20"/>
          <p:cNvSpPr>
            <a:spLocks noGrp="1" noChangeArrowheads="1"/>
          </p:cNvSpPr>
          <p:nvPr>
            <p:ph type="subTitle" idx="1"/>
          </p:nvPr>
        </p:nvSpPr>
        <p:spPr>
          <a:xfrm>
            <a:off x="2051050" y="3860800"/>
            <a:ext cx="6408738" cy="1752600"/>
          </a:xfrm>
          <a:prstGeom prst="rect">
            <a:avLst/>
          </a:prstGeom>
        </p:spPr>
        <p:txBody>
          <a:bodyPr/>
          <a:lstStyle>
            <a:lvl1pPr marL="0" indent="0">
              <a:buFontTx/>
              <a:buNone/>
              <a:defRPr smtClean="0"/>
            </a:lvl1pPr>
          </a:lstStyle>
          <a:p>
            <a:pPr lvl="0"/>
            <a:r>
              <a:rPr lang="nl-NL" altLang="nl-BE" noProof="0"/>
              <a:t>Klik om de ondertitelstijl van het model te bewerken</a:t>
            </a:r>
          </a:p>
        </p:txBody>
      </p:sp>
      <p:pic>
        <p:nvPicPr>
          <p:cNvPr id="13" name="Picture 12" descr="A picture containing drawing&#10;&#10;Description automatically generated">
            <a:extLst>
              <a:ext uri="{FF2B5EF4-FFF2-40B4-BE49-F238E27FC236}">
                <a16:creationId xmlns:a16="http://schemas.microsoft.com/office/drawing/2014/main" id="{25CEF7FE-4A0A-42B4-ACED-48830DB488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094" y="5981500"/>
            <a:ext cx="1457906" cy="438250"/>
          </a:xfrm>
          <a:prstGeom prst="rect">
            <a:avLst/>
          </a:prstGeom>
        </p:spPr>
      </p:pic>
    </p:spTree>
    <p:extLst>
      <p:ext uri="{BB962C8B-B14F-4D97-AF65-F5344CB8AC3E}">
        <p14:creationId xmlns:p14="http://schemas.microsoft.com/office/powerpoint/2010/main" val="322261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468313" y="639763"/>
            <a:ext cx="6983412" cy="609600"/>
          </a:xfrm>
          <a:prstGeom prst="rect">
            <a:avLst/>
          </a:prstGeom>
        </p:spPr>
        <p:txBody>
          <a:bodyPr/>
          <a:lstStyle/>
          <a:p>
            <a:r>
              <a:rPr lang="nl-NL"/>
              <a:t>Klik om de stijl te bewerken</a:t>
            </a:r>
            <a:endParaRPr lang="nl-BE"/>
          </a:p>
        </p:txBody>
      </p:sp>
      <p:sp>
        <p:nvSpPr>
          <p:cNvPr id="3" name="Vertical Text Placeholder 2"/>
          <p:cNvSpPr>
            <a:spLocks noGrp="1"/>
          </p:cNvSpPr>
          <p:nvPr>
            <p:ph type="body" orient="vert" idx="1"/>
          </p:nvPr>
        </p:nvSpPr>
        <p:spPr>
          <a:xfrm>
            <a:off x="457200" y="1628775"/>
            <a:ext cx="8229600" cy="4895850"/>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18285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92150"/>
            <a:ext cx="2057400" cy="5434013"/>
          </a:xfrm>
          <a:prstGeom prst="rect">
            <a:avLst/>
          </a:prstGeom>
        </p:spPr>
        <p:txBody>
          <a:bodyPr vert="eaVert"/>
          <a:lstStyle/>
          <a:p>
            <a:r>
              <a:rPr lang="nl-NL"/>
              <a:t>Klik om de stijl te bewerken</a:t>
            </a:r>
            <a:endParaRPr lang="nl-BE"/>
          </a:p>
        </p:txBody>
      </p:sp>
      <p:sp>
        <p:nvSpPr>
          <p:cNvPr id="3" name="Vertical Text Placeholder 2"/>
          <p:cNvSpPr>
            <a:spLocks noGrp="1"/>
          </p:cNvSpPr>
          <p:nvPr>
            <p:ph type="body" orient="vert" idx="1"/>
          </p:nvPr>
        </p:nvSpPr>
        <p:spPr>
          <a:xfrm>
            <a:off x="457200" y="692150"/>
            <a:ext cx="6019800" cy="5434013"/>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25364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02C24-69EF-4BF2-92E9-17ABF5B0511F}"/>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endParaRPr lang="nl-BE"/>
          </a:p>
        </p:txBody>
      </p:sp>
      <p:sp>
        <p:nvSpPr>
          <p:cNvPr id="3" name="Ondertitel 2">
            <a:extLst>
              <a:ext uri="{FF2B5EF4-FFF2-40B4-BE49-F238E27FC236}">
                <a16:creationId xmlns:a16="http://schemas.microsoft.com/office/drawing/2014/main" id="{3DDA730F-A965-4994-BAB2-73F4A8AF306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6CE2B5C-ED76-48C7-9687-B95714A34EB2}"/>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5" name="Tijdelijke aanduiding voor voettekst 4">
            <a:extLst>
              <a:ext uri="{FF2B5EF4-FFF2-40B4-BE49-F238E27FC236}">
                <a16:creationId xmlns:a16="http://schemas.microsoft.com/office/drawing/2014/main" id="{A9EEC6AB-AE14-45ED-A225-923FF5FA6A4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9BDEB85-6BF9-448A-B8B6-B1A276E0047C}"/>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2499754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E4AC5-A1B9-45F6-9F2B-6CDB0AFB273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09BCD99-4929-4C28-942F-17E0A25610F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28C70CC-186F-4321-A87F-A96169959CD6}"/>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5" name="Tijdelijke aanduiding voor voettekst 4">
            <a:extLst>
              <a:ext uri="{FF2B5EF4-FFF2-40B4-BE49-F238E27FC236}">
                <a16:creationId xmlns:a16="http://schemas.microsoft.com/office/drawing/2014/main" id="{51A3FDA6-7F44-42C6-A1B2-731F25B63AB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D581495-16DD-41BE-9DB3-CBC31BC291E4}"/>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9087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D0056-F588-4F1D-8144-B36F4055BC04}"/>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DB54FC6-8EFD-4591-9AD1-82934122720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CAC40D-20C8-442D-8456-CDFF8C45B3D6}"/>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5" name="Tijdelijke aanduiding voor voettekst 4">
            <a:extLst>
              <a:ext uri="{FF2B5EF4-FFF2-40B4-BE49-F238E27FC236}">
                <a16:creationId xmlns:a16="http://schemas.microsoft.com/office/drawing/2014/main" id="{E49EED1B-0C85-4258-BD04-40CEE6F0998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CF192C4-B735-40F7-86E3-83CE89287ACA}"/>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1032986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5C97C-23C1-458F-98F1-E12E45AAA9E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7043455-F5F1-4B7F-BB84-397059989E99}"/>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C53C15A1-B5CD-4F92-AB3E-5C7E36100A9E}"/>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6153190-4329-4165-9813-835CF1E80C8C}"/>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6" name="Tijdelijke aanduiding voor voettekst 5">
            <a:extLst>
              <a:ext uri="{FF2B5EF4-FFF2-40B4-BE49-F238E27FC236}">
                <a16:creationId xmlns:a16="http://schemas.microsoft.com/office/drawing/2014/main" id="{59098835-D14B-4077-B8F3-1FE4CFD54BC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AB5B0DC-CE8C-43F4-8F77-09E56374F583}"/>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171166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57AD9-8C8E-458D-A4F3-C84C2CD19E26}"/>
              </a:ext>
            </a:extLst>
          </p:cNvPr>
          <p:cNvSpPr>
            <a:spLocks noGrp="1"/>
          </p:cNvSpPr>
          <p:nvPr>
            <p:ph type="title"/>
          </p:nvPr>
        </p:nvSpPr>
        <p:spPr>
          <a:xfrm>
            <a:off x="629841" y="365126"/>
            <a:ext cx="78867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95B8EAC-EEB5-409C-ABF6-C6F70DDA3E7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A87B94F-8469-49F2-B627-BFF91A961C8E}"/>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FD43371D-220A-4791-96D3-A94C6C2C9F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EFEBF88-BB07-46A5-84EE-F9A31D0E67CA}"/>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BAB255E2-DA1C-4938-A926-2A9B5135657D}"/>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8" name="Tijdelijke aanduiding voor voettekst 7">
            <a:extLst>
              <a:ext uri="{FF2B5EF4-FFF2-40B4-BE49-F238E27FC236}">
                <a16:creationId xmlns:a16="http://schemas.microsoft.com/office/drawing/2014/main" id="{84163AC9-4960-41F4-A593-3B07F3E78C88}"/>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E07592E2-E911-4222-8D30-75F9AA58D4B8}"/>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4119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4BE0F-2EBB-4CF8-A9DF-0DE05EF1A0F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BAD5746-AC55-495B-8AAD-35396EE631D5}"/>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4" name="Tijdelijke aanduiding voor voettekst 3">
            <a:extLst>
              <a:ext uri="{FF2B5EF4-FFF2-40B4-BE49-F238E27FC236}">
                <a16:creationId xmlns:a16="http://schemas.microsoft.com/office/drawing/2014/main" id="{EA056A20-D13F-46A6-9194-A4B994734B5E}"/>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482DFEA-BB5B-4B7E-8D10-5FA0338E9D34}"/>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309910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943AD4E-7891-4BC7-B735-6CC8C8714759}"/>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3" name="Tijdelijke aanduiding voor voettekst 2">
            <a:extLst>
              <a:ext uri="{FF2B5EF4-FFF2-40B4-BE49-F238E27FC236}">
                <a16:creationId xmlns:a16="http://schemas.microsoft.com/office/drawing/2014/main" id="{33825457-BC26-4C04-BCD3-DB44ECAE2E1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855620B-395B-4F42-8B72-B3C4D79EFFEE}"/>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214768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82DB-5ECE-40DF-90C2-E57D1306279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191C6DB-11BC-47F0-A3A4-58C44BD80D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E40D50D-A661-4208-BD84-8D00191A24C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2A19CB7-5B43-42A7-B47C-F8CB494F64D8}"/>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6" name="Tijdelijke aanduiding voor voettekst 5">
            <a:extLst>
              <a:ext uri="{FF2B5EF4-FFF2-40B4-BE49-F238E27FC236}">
                <a16:creationId xmlns:a16="http://schemas.microsoft.com/office/drawing/2014/main" id="{27A42ACE-2D88-41B5-854B-1985AF6A51B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214E6332-EDEF-4EBD-AFE7-5AD03256BB0C}"/>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9653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468312" y="421343"/>
            <a:ext cx="7992119" cy="1046440"/>
          </a:xfrm>
          <a:prstGeom prst="rect">
            <a:avLst/>
          </a:prstGeom>
        </p:spPr>
        <p:txBody>
          <a:bodyPr/>
          <a:lstStyle>
            <a:lvl1pPr marL="180975" indent="0">
              <a:defRPr sz="3400"/>
            </a:lvl1pPr>
          </a:lstStyle>
          <a:p>
            <a:r>
              <a:rPr lang="nl-NL" dirty="0"/>
              <a:t>Klik om de stijl te bewerken</a:t>
            </a:r>
            <a:endParaRPr lang="nl-BE" dirty="0"/>
          </a:p>
        </p:txBody>
      </p:sp>
      <p:sp>
        <p:nvSpPr>
          <p:cNvPr id="3" name="Content Placeholder 2"/>
          <p:cNvSpPr>
            <a:spLocks noGrp="1"/>
          </p:cNvSpPr>
          <p:nvPr>
            <p:ph idx="1"/>
          </p:nvPr>
        </p:nvSpPr>
        <p:spPr>
          <a:xfrm>
            <a:off x="580710" y="1988840"/>
            <a:ext cx="8229600" cy="4257600"/>
          </a:xfrm>
          <a:prstGeom prst="rect">
            <a:avLst/>
          </a:prstGeom>
        </p:spPr>
        <p:txBody>
          <a:bodyPr/>
          <a:lstStyle>
            <a:lvl1pPr marL="0" indent="0">
              <a:spcAft>
                <a:spcPts val="1200"/>
              </a:spcAft>
              <a:buFont typeface="Wingdings" panose="05000000000000000000" pitchFamily="2" charset="2"/>
              <a:buNone/>
              <a:defRPr sz="2100" b="1"/>
            </a:lvl1pPr>
            <a:lvl2pPr marL="742950" indent="-285750">
              <a:buFont typeface="Wingdings" panose="05000000000000000000" pitchFamily="2" charset="2"/>
              <a:buChar char="§"/>
              <a:defRPr/>
            </a:lvl2pPr>
            <a:lvl3pPr marL="1143000" indent="-228600">
              <a:buFont typeface="Arial" panose="020B0604020202020204" pitchFamily="34" charset="0"/>
              <a:buChar char="•"/>
              <a:defRPr b="1"/>
            </a:lvl3pPr>
            <a:lvl4pPr marL="1600200" indent="-228600">
              <a:buFont typeface="Wingdings" panose="05000000000000000000" pitchFamily="2" charset="2"/>
              <a:buChar char="§"/>
              <a:defRPr/>
            </a:lvl4pPr>
            <a:lvl5pPr marL="2057400" indent="-228600">
              <a:buFont typeface="Wingdings" panose="05000000000000000000" pitchFamily="2" charset="2"/>
              <a:buChar char="§"/>
              <a:defRPr b="1"/>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2644476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3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44E87-0E1C-4CB9-B5C3-D7A2E8D689B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646348F-B954-4174-A859-64526CAAEDF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a:extLst>
              <a:ext uri="{FF2B5EF4-FFF2-40B4-BE49-F238E27FC236}">
                <a16:creationId xmlns:a16="http://schemas.microsoft.com/office/drawing/2014/main" id="{E12BF363-9547-4FDE-BF3E-015FAFEB79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2B7C1B-D459-42D8-8B92-A7E27D04AC5E}"/>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6" name="Tijdelijke aanduiding voor voettekst 5">
            <a:extLst>
              <a:ext uri="{FF2B5EF4-FFF2-40B4-BE49-F238E27FC236}">
                <a16:creationId xmlns:a16="http://schemas.microsoft.com/office/drawing/2014/main" id="{88FE9E87-58E7-42DB-9345-5B0945990F0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F4C1C90-1EBD-446E-ACC5-7C68BD7719C6}"/>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771651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C9F06-7013-4108-A355-71334196766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41FAD34-62ED-4A25-A47F-31F107C0AD8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B675F35-4F40-48EA-A24F-B9038C6AE605}"/>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5" name="Tijdelijke aanduiding voor voettekst 4">
            <a:extLst>
              <a:ext uri="{FF2B5EF4-FFF2-40B4-BE49-F238E27FC236}">
                <a16:creationId xmlns:a16="http://schemas.microsoft.com/office/drawing/2014/main" id="{09B0DDBC-53F8-4D90-956A-95F3C4EA4E4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7FE7CBE-D7FF-4576-9168-F7BD235D7908}"/>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1903134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B407A6D-79BE-4E17-BC62-12273E464D36}"/>
              </a:ext>
            </a:extLst>
          </p:cNvPr>
          <p:cNvSpPr>
            <a:spLocks noGrp="1"/>
          </p:cNvSpPr>
          <p:nvPr>
            <p:ph type="title" orient="vert"/>
          </p:nvPr>
        </p:nvSpPr>
        <p:spPr>
          <a:xfrm>
            <a:off x="6543675" y="365125"/>
            <a:ext cx="1971675"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11CB636-4461-471B-AA95-9210200368C9}"/>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91DD78F-376C-48B0-94A2-C52F05B633F4}"/>
              </a:ext>
            </a:extLst>
          </p:cNvPr>
          <p:cNvSpPr>
            <a:spLocks noGrp="1"/>
          </p:cNvSpPr>
          <p:nvPr>
            <p:ph type="dt" sz="half" idx="10"/>
          </p:nvPr>
        </p:nvSpPr>
        <p:spPr/>
        <p:txBody>
          <a:bodyPr/>
          <a:lstStyle/>
          <a:p>
            <a:fld id="{B16586D6-A0FB-422B-94DF-0EBA33E8A8B4}" type="datetimeFigureOut">
              <a:rPr lang="nl-BE" smtClean="0"/>
              <a:t>22/03/2022</a:t>
            </a:fld>
            <a:endParaRPr lang="nl-BE"/>
          </a:p>
        </p:txBody>
      </p:sp>
      <p:sp>
        <p:nvSpPr>
          <p:cNvPr id="5" name="Tijdelijke aanduiding voor voettekst 4">
            <a:extLst>
              <a:ext uri="{FF2B5EF4-FFF2-40B4-BE49-F238E27FC236}">
                <a16:creationId xmlns:a16="http://schemas.microsoft.com/office/drawing/2014/main" id="{A27A0AD1-3662-451B-9AD9-621C618C510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CD4A3B7-EE8F-4A44-8D1E-DD96AB567B55}"/>
              </a:ext>
            </a:extLst>
          </p:cNvPr>
          <p:cNvSpPr>
            <a:spLocks noGrp="1"/>
          </p:cNvSpPr>
          <p:nvPr>
            <p:ph type="sldNum" sz="quarter" idx="12"/>
          </p:nvPr>
        </p:nvSpPr>
        <p:spPr/>
        <p:txBody>
          <a:bodyPr/>
          <a:lstStyle/>
          <a:p>
            <a:fld id="{1B6AC171-D391-4097-84FE-A99D9B6CBF1B}" type="slidenum">
              <a:rPr lang="nl-BE" smtClean="0"/>
              <a:t>‹nr.›</a:t>
            </a:fld>
            <a:endParaRPr lang="nl-BE"/>
          </a:p>
        </p:txBody>
      </p:sp>
    </p:spTree>
    <p:extLst>
      <p:ext uri="{BB962C8B-B14F-4D97-AF65-F5344CB8AC3E}">
        <p14:creationId xmlns:p14="http://schemas.microsoft.com/office/powerpoint/2010/main" val="4159831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tangle 7"/>
          <p:cNvSpPr>
            <a:spLocks noChangeArrowheads="1"/>
          </p:cNvSpPr>
          <p:nvPr/>
        </p:nvSpPr>
        <p:spPr bwMode="auto">
          <a:xfrm>
            <a:off x="6804025" y="6453188"/>
            <a:ext cx="17018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endParaRPr lang="nl-BE" altLang="nl-BE" sz="800"/>
          </a:p>
        </p:txBody>
      </p:sp>
      <p:sp>
        <p:nvSpPr>
          <p:cNvPr id="28675" name="Rectangle 19"/>
          <p:cNvSpPr>
            <a:spLocks noGrp="1" noChangeArrowheads="1"/>
          </p:cNvSpPr>
          <p:nvPr>
            <p:ph type="ctrTitle"/>
          </p:nvPr>
        </p:nvSpPr>
        <p:spPr>
          <a:xfrm>
            <a:off x="1259632" y="1125736"/>
            <a:ext cx="6407150" cy="1470025"/>
          </a:xfrm>
          <a:prstGeom prst="rect">
            <a:avLst/>
          </a:prstGeom>
        </p:spPr>
        <p:txBody>
          <a:bodyPr anchor="b"/>
          <a:lstStyle>
            <a:lvl1pPr>
              <a:defRPr sz="3600" smtClean="0"/>
            </a:lvl1pPr>
          </a:lstStyle>
          <a:p>
            <a:pPr lvl="0"/>
            <a:r>
              <a:rPr lang="nl-NL" altLang="nl-BE" noProof="0"/>
              <a:t>Klik om de stijl te bewerken</a:t>
            </a:r>
          </a:p>
        </p:txBody>
      </p:sp>
      <p:sp>
        <p:nvSpPr>
          <p:cNvPr id="28676" name="Rectangle 20"/>
          <p:cNvSpPr>
            <a:spLocks noGrp="1" noChangeArrowheads="1"/>
          </p:cNvSpPr>
          <p:nvPr>
            <p:ph type="subTitle" idx="1"/>
          </p:nvPr>
        </p:nvSpPr>
        <p:spPr>
          <a:xfrm>
            <a:off x="1259632" y="2852936"/>
            <a:ext cx="6408738" cy="1752600"/>
          </a:xfrm>
          <a:prstGeom prst="rect">
            <a:avLst/>
          </a:prstGeom>
        </p:spPr>
        <p:txBody>
          <a:bodyPr/>
          <a:lstStyle>
            <a:lvl1pPr marL="0" indent="0">
              <a:buFontTx/>
              <a:buNone/>
              <a:defRPr smtClean="0"/>
            </a:lvl1pPr>
          </a:lstStyle>
          <a:p>
            <a:pPr lvl="0"/>
            <a:r>
              <a:rPr lang="nl-NL" altLang="nl-BE" noProof="0" dirty="0"/>
              <a:t>Klik om de ondertitelstijl van het model te bewerken</a:t>
            </a:r>
          </a:p>
        </p:txBody>
      </p:sp>
    </p:spTree>
    <p:extLst>
      <p:ext uri="{BB962C8B-B14F-4D97-AF65-F5344CB8AC3E}">
        <p14:creationId xmlns:p14="http://schemas.microsoft.com/office/powerpoint/2010/main" val="3129864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468312" y="421343"/>
            <a:ext cx="7992119" cy="1046440"/>
          </a:xfrm>
          <a:prstGeom prst="rect">
            <a:avLst/>
          </a:prstGeom>
        </p:spPr>
        <p:txBody>
          <a:bodyPr/>
          <a:lstStyle>
            <a:lvl1pPr marL="180975" indent="0">
              <a:defRPr sz="3400"/>
            </a:lvl1pPr>
          </a:lstStyle>
          <a:p>
            <a:r>
              <a:rPr lang="nl-NL" dirty="0"/>
              <a:t>Klik om de stijl te bewerken</a:t>
            </a:r>
            <a:endParaRPr lang="nl-BE" dirty="0"/>
          </a:p>
        </p:txBody>
      </p:sp>
      <p:sp>
        <p:nvSpPr>
          <p:cNvPr id="3" name="Content Placeholder 2"/>
          <p:cNvSpPr>
            <a:spLocks noGrp="1"/>
          </p:cNvSpPr>
          <p:nvPr>
            <p:ph idx="1"/>
          </p:nvPr>
        </p:nvSpPr>
        <p:spPr>
          <a:xfrm>
            <a:off x="580710" y="1988840"/>
            <a:ext cx="8229600" cy="3384376"/>
          </a:xfrm>
          <a:prstGeom prst="rect">
            <a:avLst/>
          </a:prstGeom>
        </p:spPr>
        <p:txBody>
          <a:bodyPr/>
          <a:lstStyle>
            <a:lvl1pPr marL="0" indent="0">
              <a:spcAft>
                <a:spcPts val="1200"/>
              </a:spcAft>
              <a:buFont typeface="Wingdings" panose="05000000000000000000" pitchFamily="2" charset="2"/>
              <a:buNone/>
              <a:defRPr sz="2100" b="1"/>
            </a:lvl1pPr>
            <a:lvl2pPr marL="742950" indent="-285750">
              <a:buFont typeface="Wingdings" panose="05000000000000000000" pitchFamily="2" charset="2"/>
              <a:buChar char="§"/>
              <a:defRPr/>
            </a:lvl2pPr>
            <a:lvl3pPr marL="1143000" indent="-228600">
              <a:buFont typeface="Arial" panose="020B0604020202020204" pitchFamily="34" charset="0"/>
              <a:buChar char="•"/>
              <a:defRPr b="1"/>
            </a:lvl3pPr>
            <a:lvl4pPr marL="1600200" indent="-228600">
              <a:buFont typeface="Wingdings" panose="05000000000000000000" pitchFamily="2" charset="2"/>
              <a:buChar char="§"/>
              <a:defRPr/>
            </a:lvl4pPr>
            <a:lvl5pPr marL="2057400" indent="-228600">
              <a:buFont typeface="Wingdings" panose="05000000000000000000" pitchFamily="2" charset="2"/>
              <a:buChar char="§"/>
              <a:defRPr b="1"/>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8017462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3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59632" y="2480915"/>
            <a:ext cx="7772400" cy="1362075"/>
          </a:xfrm>
          <a:prstGeom prst="rect">
            <a:avLst/>
          </a:prstGeom>
        </p:spPr>
        <p:txBody>
          <a:bodyPr anchor="t"/>
          <a:lstStyle>
            <a:lvl1pPr algn="l">
              <a:defRPr sz="4000" b="1" cap="all"/>
            </a:lvl1pPr>
          </a:lstStyle>
          <a:p>
            <a:r>
              <a:rPr lang="nl-NL" dirty="0"/>
              <a:t>Klik om de stijl te bewerken</a:t>
            </a:r>
            <a:endParaRPr lang="nl-BE" dirty="0"/>
          </a:p>
        </p:txBody>
      </p:sp>
      <p:sp>
        <p:nvSpPr>
          <p:cNvPr id="3" name="Text Placeholder 2"/>
          <p:cNvSpPr>
            <a:spLocks noGrp="1"/>
          </p:cNvSpPr>
          <p:nvPr>
            <p:ph type="body" idx="1"/>
          </p:nvPr>
        </p:nvSpPr>
        <p:spPr>
          <a:xfrm>
            <a:off x="1259632" y="980728"/>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dirty="0"/>
              <a:t>Klik om de modelstijlen te bewerken</a:t>
            </a:r>
          </a:p>
        </p:txBody>
      </p:sp>
    </p:spTree>
    <p:extLst>
      <p:ext uri="{BB962C8B-B14F-4D97-AF65-F5344CB8AC3E}">
        <p14:creationId xmlns:p14="http://schemas.microsoft.com/office/powerpoint/2010/main" val="3215898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68313" y="404664"/>
            <a:ext cx="6983412" cy="609600"/>
          </a:xfrm>
          <a:prstGeom prst="rect">
            <a:avLst/>
          </a:prstGeom>
        </p:spPr>
        <p:txBody>
          <a:bodyPr/>
          <a:lstStyle/>
          <a:p>
            <a:r>
              <a:rPr lang="nl-NL" dirty="0"/>
              <a:t>Klik om de stijl te bewerken</a:t>
            </a:r>
            <a:endParaRPr lang="nl-BE" dirty="0"/>
          </a:p>
        </p:txBody>
      </p:sp>
      <p:sp>
        <p:nvSpPr>
          <p:cNvPr id="3" name="Content Placeholder 2"/>
          <p:cNvSpPr>
            <a:spLocks noGrp="1"/>
          </p:cNvSpPr>
          <p:nvPr>
            <p:ph sz="half" idx="1"/>
          </p:nvPr>
        </p:nvSpPr>
        <p:spPr>
          <a:xfrm>
            <a:off x="457200" y="1365101"/>
            <a:ext cx="4038600" cy="415213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Content Placeholder 3"/>
          <p:cNvSpPr>
            <a:spLocks noGrp="1"/>
          </p:cNvSpPr>
          <p:nvPr>
            <p:ph sz="half" idx="2"/>
          </p:nvPr>
        </p:nvSpPr>
        <p:spPr>
          <a:xfrm>
            <a:off x="4648200" y="1365101"/>
            <a:ext cx="4038600" cy="415213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3995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l-NL"/>
              <a:t>Klik om de stijl te bewerken</a:t>
            </a:r>
            <a:endParaRPr lang="nl-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27034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27034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226638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468313" y="639763"/>
            <a:ext cx="6983412" cy="609600"/>
          </a:xfrm>
          <a:prstGeom prst="rect">
            <a:avLst/>
          </a:prstGeom>
        </p:spPr>
        <p:txBody>
          <a:bodyPr/>
          <a:lstStyle/>
          <a:p>
            <a:r>
              <a:rPr lang="nl-NL"/>
              <a:t>Klik om de stijl te bewerken</a:t>
            </a:r>
            <a:endParaRPr lang="nl-BE"/>
          </a:p>
        </p:txBody>
      </p:sp>
    </p:spTree>
    <p:extLst>
      <p:ext uri="{BB962C8B-B14F-4D97-AF65-F5344CB8AC3E}">
        <p14:creationId xmlns:p14="http://schemas.microsoft.com/office/powerpoint/2010/main" val="2519931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22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3212976"/>
            <a:ext cx="7772400" cy="1362075"/>
          </a:xfrm>
          <a:prstGeom prst="rect">
            <a:avLst/>
          </a:prstGeom>
        </p:spPr>
        <p:txBody>
          <a:bodyPr anchor="t"/>
          <a:lstStyle>
            <a:lvl1pPr algn="l">
              <a:defRPr sz="4000" b="1" cap="all"/>
            </a:lvl1pPr>
          </a:lstStyle>
          <a:p>
            <a:r>
              <a:rPr lang="nl-NL" dirty="0"/>
              <a:t>Klik om de stijl te bewerken</a:t>
            </a:r>
            <a:endParaRPr lang="nl-BE" dirty="0"/>
          </a:p>
        </p:txBody>
      </p:sp>
      <p:sp>
        <p:nvSpPr>
          <p:cNvPr id="3" name="Text Placeholder 2"/>
          <p:cNvSpPr>
            <a:spLocks noGrp="1"/>
          </p:cNvSpPr>
          <p:nvPr>
            <p:ph type="body" idx="1"/>
          </p:nvPr>
        </p:nvSpPr>
        <p:spPr>
          <a:xfrm>
            <a:off x="722313" y="1712789"/>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106164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Klik om de stijl te bewerken</a:t>
            </a:r>
            <a:endParaRPr lang="nl-BE"/>
          </a:p>
        </p:txBody>
      </p:sp>
      <p:sp>
        <p:nvSpPr>
          <p:cNvPr id="3" name="Content Placeholder 2"/>
          <p:cNvSpPr>
            <a:spLocks noGrp="1"/>
          </p:cNvSpPr>
          <p:nvPr>
            <p:ph idx="1"/>
          </p:nvPr>
        </p:nvSpPr>
        <p:spPr>
          <a:xfrm>
            <a:off x="3575050" y="273051"/>
            <a:ext cx="5111750" cy="517217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ext Placeholder 3"/>
          <p:cNvSpPr>
            <a:spLocks noGrp="1"/>
          </p:cNvSpPr>
          <p:nvPr>
            <p:ph type="body" sz="half" idx="2"/>
          </p:nvPr>
        </p:nvSpPr>
        <p:spPr>
          <a:xfrm>
            <a:off x="457200" y="1435100"/>
            <a:ext cx="3008313" cy="40101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248936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endParaRPr lang="nl-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636393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468313" y="639763"/>
            <a:ext cx="6983412" cy="609600"/>
          </a:xfrm>
          <a:prstGeom prst="rect">
            <a:avLst/>
          </a:prstGeom>
        </p:spPr>
        <p:txBody>
          <a:bodyPr/>
          <a:lstStyle/>
          <a:p>
            <a:r>
              <a:rPr lang="nl-NL"/>
              <a:t>Klik om de stijl te bewerken</a:t>
            </a:r>
            <a:endParaRPr lang="nl-BE"/>
          </a:p>
        </p:txBody>
      </p:sp>
      <p:sp>
        <p:nvSpPr>
          <p:cNvPr id="3" name="Vertical Text Placeholder 2"/>
          <p:cNvSpPr>
            <a:spLocks noGrp="1"/>
          </p:cNvSpPr>
          <p:nvPr>
            <p:ph type="body" orient="vert" idx="1"/>
          </p:nvPr>
        </p:nvSpPr>
        <p:spPr>
          <a:xfrm>
            <a:off x="457200" y="1628775"/>
            <a:ext cx="8229600" cy="4895850"/>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072774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92151"/>
            <a:ext cx="2057400" cy="4753074"/>
          </a:xfrm>
          <a:prstGeom prst="rect">
            <a:avLst/>
          </a:prstGeom>
        </p:spPr>
        <p:txBody>
          <a:bodyPr vert="eaVert"/>
          <a:lstStyle/>
          <a:p>
            <a:r>
              <a:rPr lang="nl-NL"/>
              <a:t>Klik om de stijl te bewerken</a:t>
            </a:r>
            <a:endParaRPr lang="nl-BE"/>
          </a:p>
        </p:txBody>
      </p:sp>
      <p:sp>
        <p:nvSpPr>
          <p:cNvPr id="3" name="Vertical Text Placeholder 2"/>
          <p:cNvSpPr>
            <a:spLocks noGrp="1"/>
          </p:cNvSpPr>
          <p:nvPr>
            <p:ph type="body" orient="vert" idx="1"/>
          </p:nvPr>
        </p:nvSpPr>
        <p:spPr>
          <a:xfrm>
            <a:off x="457200" y="692151"/>
            <a:ext cx="6019800" cy="4753074"/>
          </a:xfrm>
          <a:prstGeom prst="rect">
            <a:avLst/>
          </a:prstGeom>
        </p:spPr>
        <p:txBody>
          <a:bodyPr vert="eaVert"/>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5565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68313" y="639763"/>
            <a:ext cx="6983412" cy="609600"/>
          </a:xfrm>
          <a:prstGeom prst="rect">
            <a:avLst/>
          </a:prstGeom>
        </p:spPr>
        <p:txBody>
          <a:bodyPr/>
          <a:lstStyle/>
          <a:p>
            <a:r>
              <a:rPr lang="nl-NL" dirty="0"/>
              <a:t>Klik om de stijl te bewerken</a:t>
            </a:r>
            <a:endParaRPr lang="nl-BE"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8893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l-NL"/>
              <a:t>Klik om de stijl te bewerken</a:t>
            </a:r>
            <a:endParaRPr lang="nl-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98440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468313" y="639763"/>
            <a:ext cx="6983412" cy="609600"/>
          </a:xfrm>
          <a:prstGeom prst="rect">
            <a:avLst/>
          </a:prstGeom>
        </p:spPr>
        <p:txBody>
          <a:bodyPr/>
          <a:lstStyle/>
          <a:p>
            <a:r>
              <a:rPr lang="nl-NL"/>
              <a:t>Klik om de stijl te bewerken</a:t>
            </a:r>
            <a:endParaRPr lang="nl-BE"/>
          </a:p>
        </p:txBody>
      </p:sp>
    </p:spTree>
    <p:extLst>
      <p:ext uri="{BB962C8B-B14F-4D97-AF65-F5344CB8AC3E}">
        <p14:creationId xmlns:p14="http://schemas.microsoft.com/office/powerpoint/2010/main" val="305200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21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Klik om de stijl te bewerken</a:t>
            </a:r>
            <a:endParaRPr lang="nl-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21601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endParaRPr lang="nl-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4238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7.jpe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jpeg"/><Relationship Id="rId2" Type="http://schemas.openxmlformats.org/officeDocument/2006/relationships/slideLayout" Target="../slideLayouts/slideLayout24.xml"/><Relationship Id="rId16" Type="http://schemas.openxmlformats.org/officeDocument/2006/relationships/image" Target="../media/image5.svg"/><Relationship Id="rId20"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8.sv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svg"/><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6804025" y="6453188"/>
            <a:ext cx="17018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endParaRPr lang="nl-BE" altLang="nl-BE" sz="800"/>
          </a:p>
        </p:txBody>
      </p:sp>
      <p:sp>
        <p:nvSpPr>
          <p:cNvPr id="1027" name="Rectangle 19"/>
          <p:cNvSpPr>
            <a:spLocks noGrp="1" noChangeArrowheads="1"/>
          </p:cNvSpPr>
          <p:nvPr>
            <p:ph type="title"/>
          </p:nvPr>
        </p:nvSpPr>
        <p:spPr bwMode="auto">
          <a:xfrm>
            <a:off x="457200" y="377468"/>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nl-NL" altLang="nl-BE" dirty="0"/>
              <a:t>Hier uw titel</a:t>
            </a:r>
          </a:p>
        </p:txBody>
      </p:sp>
      <p:sp>
        <p:nvSpPr>
          <p:cNvPr id="1028" name="Rectangle 20"/>
          <p:cNvSpPr>
            <a:spLocks noGrp="1" noChangeArrowheads="1"/>
          </p:cNvSpPr>
          <p:nvPr>
            <p:ph type="body" idx="1"/>
          </p:nvPr>
        </p:nvSpPr>
        <p:spPr bwMode="auto">
          <a:xfrm>
            <a:off x="457200" y="1628775"/>
            <a:ext cx="8229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a:t>Klik om de modelstijlen te bewerken</a:t>
            </a:r>
          </a:p>
          <a:p>
            <a:pPr lvl="1"/>
            <a:r>
              <a:rPr lang="nl-NL" altLang="nl-BE" dirty="0"/>
              <a:t>Tweede niveau</a:t>
            </a:r>
          </a:p>
          <a:p>
            <a:pPr lvl="2"/>
            <a:r>
              <a:rPr lang="nl-NL" altLang="nl-BE" dirty="0"/>
              <a:t>Derde niveau</a:t>
            </a:r>
          </a:p>
          <a:p>
            <a:pPr lvl="3"/>
            <a:r>
              <a:rPr lang="nl-NL" altLang="nl-BE" dirty="0"/>
              <a:t>Vierde niveau</a:t>
            </a:r>
          </a:p>
          <a:p>
            <a:pPr lvl="4"/>
            <a:r>
              <a:rPr lang="nl-NL" altLang="nl-BE" dirty="0"/>
              <a:t>Vijfde niveau</a:t>
            </a:r>
          </a:p>
        </p:txBody>
      </p:sp>
      <p:pic>
        <p:nvPicPr>
          <p:cNvPr id="2" name="Picture 1" descr="A picture containing drawing&#10;&#10;Description automatically generated">
            <a:extLst>
              <a:ext uri="{FF2B5EF4-FFF2-40B4-BE49-F238E27FC236}">
                <a16:creationId xmlns:a16="http://schemas.microsoft.com/office/drawing/2014/main" id="{2B80296A-0129-4C5F-8FBE-1832096FF9F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86094" y="5981500"/>
            <a:ext cx="1457906" cy="43825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spcBef>
          <a:spcPct val="0"/>
        </a:spcBef>
        <a:spcAft>
          <a:spcPct val="0"/>
        </a:spcAft>
        <a:defRPr sz="4000" b="1">
          <a:solidFill>
            <a:srgbClr val="F39800"/>
          </a:solidFill>
          <a:latin typeface="+mj-lt"/>
          <a:ea typeface="+mj-ea"/>
          <a:cs typeface="+mj-cs"/>
        </a:defRPr>
      </a:lvl1pPr>
      <a:lvl2pPr algn="l" rtl="0" eaLnBrk="1" fontAlgn="base" hangingPunct="1">
        <a:spcBef>
          <a:spcPct val="0"/>
        </a:spcBef>
        <a:spcAft>
          <a:spcPct val="0"/>
        </a:spcAft>
        <a:defRPr sz="4000" b="1">
          <a:solidFill>
            <a:srgbClr val="F39800"/>
          </a:solidFill>
          <a:latin typeface="Verdana" pitchFamily="34" charset="0"/>
          <a:cs typeface="Arial" charset="0"/>
        </a:defRPr>
      </a:lvl2pPr>
      <a:lvl3pPr algn="l" rtl="0" eaLnBrk="1" fontAlgn="base" hangingPunct="1">
        <a:spcBef>
          <a:spcPct val="0"/>
        </a:spcBef>
        <a:spcAft>
          <a:spcPct val="0"/>
        </a:spcAft>
        <a:defRPr sz="4000" b="1">
          <a:solidFill>
            <a:srgbClr val="F39800"/>
          </a:solidFill>
          <a:latin typeface="Verdana" pitchFamily="34" charset="0"/>
          <a:cs typeface="Arial" charset="0"/>
        </a:defRPr>
      </a:lvl3pPr>
      <a:lvl4pPr algn="l" rtl="0" eaLnBrk="1" fontAlgn="base" hangingPunct="1">
        <a:spcBef>
          <a:spcPct val="0"/>
        </a:spcBef>
        <a:spcAft>
          <a:spcPct val="0"/>
        </a:spcAft>
        <a:defRPr sz="4000" b="1">
          <a:solidFill>
            <a:srgbClr val="F39800"/>
          </a:solidFill>
          <a:latin typeface="Verdana" pitchFamily="34" charset="0"/>
          <a:cs typeface="Arial" charset="0"/>
        </a:defRPr>
      </a:lvl4pPr>
      <a:lvl5pPr algn="l" rtl="0" eaLnBrk="1" fontAlgn="base" hangingPunct="1">
        <a:spcBef>
          <a:spcPct val="0"/>
        </a:spcBef>
        <a:spcAft>
          <a:spcPct val="0"/>
        </a:spcAft>
        <a:defRPr sz="4000" b="1">
          <a:solidFill>
            <a:srgbClr val="F39800"/>
          </a:solidFill>
          <a:latin typeface="Verdana" pitchFamily="34" charset="0"/>
          <a:cs typeface="Arial" charset="0"/>
        </a:defRPr>
      </a:lvl5pPr>
      <a:lvl6pPr marL="457200" algn="l" rtl="0" eaLnBrk="1" fontAlgn="base" hangingPunct="1">
        <a:spcBef>
          <a:spcPct val="0"/>
        </a:spcBef>
        <a:spcAft>
          <a:spcPct val="0"/>
        </a:spcAft>
        <a:defRPr sz="4400" b="1">
          <a:solidFill>
            <a:srgbClr val="F39800"/>
          </a:solidFill>
          <a:latin typeface="Verdana" pitchFamily="34" charset="0"/>
          <a:cs typeface="Arial" charset="0"/>
        </a:defRPr>
      </a:lvl6pPr>
      <a:lvl7pPr marL="914400" algn="l" rtl="0" eaLnBrk="1" fontAlgn="base" hangingPunct="1">
        <a:spcBef>
          <a:spcPct val="0"/>
        </a:spcBef>
        <a:spcAft>
          <a:spcPct val="0"/>
        </a:spcAft>
        <a:defRPr sz="4400" b="1">
          <a:solidFill>
            <a:srgbClr val="F39800"/>
          </a:solidFill>
          <a:latin typeface="Verdana" pitchFamily="34" charset="0"/>
          <a:cs typeface="Arial" charset="0"/>
        </a:defRPr>
      </a:lvl7pPr>
      <a:lvl8pPr marL="1371600" algn="l" rtl="0" eaLnBrk="1" fontAlgn="base" hangingPunct="1">
        <a:spcBef>
          <a:spcPct val="0"/>
        </a:spcBef>
        <a:spcAft>
          <a:spcPct val="0"/>
        </a:spcAft>
        <a:defRPr sz="4400" b="1">
          <a:solidFill>
            <a:srgbClr val="F39800"/>
          </a:solidFill>
          <a:latin typeface="Verdana" pitchFamily="34" charset="0"/>
          <a:cs typeface="Arial" charset="0"/>
        </a:defRPr>
      </a:lvl8pPr>
      <a:lvl9pPr marL="1828800" algn="l" rtl="0" eaLnBrk="1" fontAlgn="base" hangingPunct="1">
        <a:spcBef>
          <a:spcPct val="0"/>
        </a:spcBef>
        <a:spcAft>
          <a:spcPct val="0"/>
        </a:spcAft>
        <a:defRPr sz="4400" b="1">
          <a:solidFill>
            <a:srgbClr val="F39800"/>
          </a:solidFill>
          <a:latin typeface="Verdana" pitchFamily="34" charset="0"/>
          <a:cs typeface="Arial" charset="0"/>
        </a:defRPr>
      </a:lvl9pPr>
    </p:titleStyle>
    <p:bodyStyle>
      <a:lvl1pPr marL="342900" indent="-342900" algn="l" rtl="0" eaLnBrk="1" fontAlgn="base" hangingPunct="1">
        <a:spcBef>
          <a:spcPct val="20000"/>
        </a:spcBef>
        <a:spcAft>
          <a:spcPct val="0"/>
        </a:spcAft>
        <a:buClr>
          <a:srgbClr val="F39800"/>
        </a:buClr>
        <a:buChar char="•"/>
        <a:defRPr sz="2600" b="1">
          <a:solidFill>
            <a:schemeClr val="tx1"/>
          </a:solidFill>
          <a:latin typeface="+mn-lt"/>
          <a:ea typeface="+mn-ea"/>
          <a:cs typeface="+mn-cs"/>
        </a:defRPr>
      </a:lvl1pPr>
      <a:lvl2pPr marL="742950" indent="-285750" algn="l" rtl="0" eaLnBrk="1" fontAlgn="base" hangingPunct="1">
        <a:spcBef>
          <a:spcPct val="20000"/>
        </a:spcBef>
        <a:spcAft>
          <a:spcPct val="0"/>
        </a:spcAft>
        <a:buClr>
          <a:srgbClr val="F39800"/>
        </a:buClr>
        <a:buChar char="•"/>
        <a:defRPr sz="2000">
          <a:solidFill>
            <a:schemeClr val="tx1"/>
          </a:solidFill>
          <a:latin typeface="Arial" charset="0"/>
          <a:cs typeface="+mn-cs"/>
        </a:defRPr>
      </a:lvl2pPr>
      <a:lvl3pPr marL="1143000" indent="-228600" algn="l" rtl="0" eaLnBrk="1" fontAlgn="base" hangingPunct="1">
        <a:spcBef>
          <a:spcPct val="20000"/>
        </a:spcBef>
        <a:spcAft>
          <a:spcPct val="0"/>
        </a:spcAft>
        <a:buClr>
          <a:srgbClr val="F39800"/>
        </a:buClr>
        <a:buChar char="•"/>
        <a:defRPr sz="1600" b="1">
          <a:solidFill>
            <a:schemeClr val="tx1"/>
          </a:solidFill>
          <a:latin typeface="Arial" charset="0"/>
          <a:cs typeface="+mn-cs"/>
        </a:defRPr>
      </a:lvl3pPr>
      <a:lvl4pPr marL="1600200" indent="-228600" algn="l" rtl="0" eaLnBrk="1" fontAlgn="base" hangingPunct="1">
        <a:spcBef>
          <a:spcPct val="20000"/>
        </a:spcBef>
        <a:spcAft>
          <a:spcPct val="0"/>
        </a:spcAft>
        <a:buClr>
          <a:srgbClr val="F39800"/>
        </a:buClr>
        <a:buChar char="•"/>
        <a:defRPr sz="1400">
          <a:solidFill>
            <a:schemeClr val="tx1"/>
          </a:solidFill>
          <a:latin typeface="Arial" charset="0"/>
          <a:cs typeface="+mn-cs"/>
        </a:defRPr>
      </a:lvl4pPr>
      <a:lvl5pPr marL="20574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5pPr>
      <a:lvl6pPr marL="25146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6pPr>
      <a:lvl7pPr marL="29718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7pPr>
      <a:lvl8pPr marL="34290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8pPr>
      <a:lvl9pPr marL="38862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811CEDB-4469-4AD1-BB6F-F9C0A663214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F22DCBA-E8A5-4F97-B9F7-AC3C53E236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4775988-1520-40E2-B3CB-810B26052E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6586D6-A0FB-422B-94DF-0EBA33E8A8B4}" type="datetimeFigureOut">
              <a:rPr lang="nl-BE" smtClean="0"/>
              <a:t>22/03/2022</a:t>
            </a:fld>
            <a:endParaRPr lang="nl-BE"/>
          </a:p>
        </p:txBody>
      </p:sp>
      <p:sp>
        <p:nvSpPr>
          <p:cNvPr id="5" name="Tijdelijke aanduiding voor voettekst 4">
            <a:extLst>
              <a:ext uri="{FF2B5EF4-FFF2-40B4-BE49-F238E27FC236}">
                <a16:creationId xmlns:a16="http://schemas.microsoft.com/office/drawing/2014/main" id="{B097AABC-C921-42D1-97F0-5A60C47E4E3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61CD279F-05CA-411F-A917-BB4202BD8F3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6AC171-D391-4097-84FE-A99D9B6CBF1B}" type="slidenum">
              <a:rPr lang="nl-BE" smtClean="0"/>
              <a:t>‹nr.›</a:t>
            </a:fld>
            <a:endParaRPr lang="nl-BE"/>
          </a:p>
        </p:txBody>
      </p:sp>
    </p:spTree>
    <p:extLst>
      <p:ext uri="{BB962C8B-B14F-4D97-AF65-F5344CB8AC3E}">
        <p14:creationId xmlns:p14="http://schemas.microsoft.com/office/powerpoint/2010/main" val="23677817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6804025" y="6453188"/>
            <a:ext cx="17018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endParaRPr lang="nl-BE" altLang="nl-BE" sz="800"/>
          </a:p>
        </p:txBody>
      </p:sp>
      <p:sp>
        <p:nvSpPr>
          <p:cNvPr id="1027" name="Rectangle 19"/>
          <p:cNvSpPr>
            <a:spLocks noGrp="1" noChangeArrowheads="1"/>
          </p:cNvSpPr>
          <p:nvPr>
            <p:ph type="title"/>
          </p:nvPr>
        </p:nvSpPr>
        <p:spPr bwMode="auto">
          <a:xfrm>
            <a:off x="457200" y="377468"/>
            <a:ext cx="69834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nl-NL" altLang="nl-BE" dirty="0"/>
              <a:t>Hier uw titel</a:t>
            </a:r>
          </a:p>
        </p:txBody>
      </p:sp>
      <p:sp>
        <p:nvSpPr>
          <p:cNvPr id="1028" name="Rectangle 20"/>
          <p:cNvSpPr>
            <a:spLocks noGrp="1" noChangeArrowheads="1"/>
          </p:cNvSpPr>
          <p:nvPr>
            <p:ph type="body" idx="1"/>
          </p:nvPr>
        </p:nvSpPr>
        <p:spPr bwMode="auto">
          <a:xfrm>
            <a:off x="457200" y="1340769"/>
            <a:ext cx="822960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a:t>Klik om de modelstijlen te bewerken</a:t>
            </a:r>
          </a:p>
          <a:p>
            <a:pPr lvl="1"/>
            <a:r>
              <a:rPr lang="nl-NL" altLang="nl-BE" dirty="0"/>
              <a:t>Tweede niveau</a:t>
            </a:r>
          </a:p>
          <a:p>
            <a:pPr lvl="2"/>
            <a:r>
              <a:rPr lang="nl-NL" altLang="nl-BE" dirty="0"/>
              <a:t>Derde niveau</a:t>
            </a:r>
          </a:p>
          <a:p>
            <a:pPr lvl="3"/>
            <a:r>
              <a:rPr lang="nl-NL" altLang="nl-BE" dirty="0"/>
              <a:t>Vierde niveau</a:t>
            </a:r>
          </a:p>
          <a:p>
            <a:pPr lvl="4"/>
            <a:r>
              <a:rPr lang="nl-NL" altLang="nl-BE" dirty="0"/>
              <a:t>Vijfde niveau</a:t>
            </a:r>
          </a:p>
        </p:txBody>
      </p:sp>
      <p:grpSp>
        <p:nvGrpSpPr>
          <p:cNvPr id="6" name="Group 5">
            <a:extLst>
              <a:ext uri="{FF2B5EF4-FFF2-40B4-BE49-F238E27FC236}">
                <a16:creationId xmlns:a16="http://schemas.microsoft.com/office/drawing/2014/main" id="{3C4575A8-CDE7-4C68-8FA2-B46234759FD5}"/>
              </a:ext>
            </a:extLst>
          </p:cNvPr>
          <p:cNvGrpSpPr/>
          <p:nvPr userDrawn="1"/>
        </p:nvGrpSpPr>
        <p:grpSpPr>
          <a:xfrm>
            <a:off x="1" y="5617172"/>
            <a:ext cx="7440611" cy="1240828"/>
            <a:chOff x="0" y="5334000"/>
            <a:chExt cx="9138645" cy="1524000"/>
          </a:xfrm>
        </p:grpSpPr>
        <p:pic>
          <p:nvPicPr>
            <p:cNvPr id="7" name="Graphic 6">
              <a:extLst>
                <a:ext uri="{FF2B5EF4-FFF2-40B4-BE49-F238E27FC236}">
                  <a16:creationId xmlns:a16="http://schemas.microsoft.com/office/drawing/2014/main" id="{B2F92582-5582-4B92-BFA6-C5FAB81ACC9E}"/>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0" y="5334000"/>
              <a:ext cx="1524000" cy="1524000"/>
            </a:xfrm>
            <a:prstGeom prst="rect">
              <a:avLst/>
            </a:prstGeom>
          </p:spPr>
        </p:pic>
        <p:pic>
          <p:nvPicPr>
            <p:cNvPr id="8" name="Graphic 7">
              <a:extLst>
                <a:ext uri="{FF2B5EF4-FFF2-40B4-BE49-F238E27FC236}">
                  <a16:creationId xmlns:a16="http://schemas.microsoft.com/office/drawing/2014/main" id="{9658E9C7-5A96-490D-A4C6-B54C11B61A3C}"/>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524000" y="5334000"/>
              <a:ext cx="1524000" cy="1524000"/>
            </a:xfrm>
            <a:prstGeom prst="rect">
              <a:avLst/>
            </a:prstGeom>
          </p:spPr>
        </p:pic>
        <p:pic>
          <p:nvPicPr>
            <p:cNvPr id="9" name="Afbeelding 2">
              <a:extLst>
                <a:ext uri="{FF2B5EF4-FFF2-40B4-BE49-F238E27FC236}">
                  <a16:creationId xmlns:a16="http://schemas.microsoft.com/office/drawing/2014/main" id="{4F03A5F0-4D99-43F4-AE3F-B4B94559914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4211" t="16188" r="17055" b="10712"/>
            <a:stretch/>
          </p:blipFill>
          <p:spPr>
            <a:xfrm>
              <a:off x="3048000" y="5334000"/>
              <a:ext cx="1524000" cy="1524000"/>
            </a:xfrm>
            <a:prstGeom prst="roundRect">
              <a:avLst>
                <a:gd name="adj" fmla="val 0"/>
              </a:avLst>
            </a:prstGeom>
            <a:ln>
              <a:noFill/>
            </a:ln>
          </p:spPr>
        </p:pic>
        <p:pic>
          <p:nvPicPr>
            <p:cNvPr id="10" name="Graphic 9">
              <a:extLst>
                <a:ext uri="{FF2B5EF4-FFF2-40B4-BE49-F238E27FC236}">
                  <a16:creationId xmlns:a16="http://schemas.microsoft.com/office/drawing/2014/main" id="{E84C4162-E473-446F-A735-E6BE921006E4}"/>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4572000" y="5334000"/>
              <a:ext cx="1524000" cy="1524000"/>
            </a:xfrm>
            <a:prstGeom prst="rect">
              <a:avLst/>
            </a:prstGeom>
          </p:spPr>
        </p:pic>
        <p:pic>
          <p:nvPicPr>
            <p:cNvPr id="11" name="Picture 10">
              <a:extLst>
                <a:ext uri="{FF2B5EF4-FFF2-40B4-BE49-F238E27FC236}">
                  <a16:creationId xmlns:a16="http://schemas.microsoft.com/office/drawing/2014/main" id="{BF6EEE2E-9A78-4FCD-BE63-6F8830ECE9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097907" y="5334000"/>
              <a:ext cx="1524000" cy="1524000"/>
            </a:xfrm>
            <a:prstGeom prst="rect">
              <a:avLst/>
            </a:prstGeom>
          </p:spPr>
        </p:pic>
        <p:pic>
          <p:nvPicPr>
            <p:cNvPr id="12" name="Picture 11">
              <a:extLst>
                <a:ext uri="{FF2B5EF4-FFF2-40B4-BE49-F238E27FC236}">
                  <a16:creationId xmlns:a16="http://schemas.microsoft.com/office/drawing/2014/main" id="{9D2DD7A1-3D64-41BC-859D-209137AEA513}"/>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357" t="6952" r="-211" b="26900"/>
            <a:stretch/>
          </p:blipFill>
          <p:spPr>
            <a:xfrm>
              <a:off x="7614645" y="5334000"/>
              <a:ext cx="1524000" cy="1524000"/>
            </a:xfrm>
            <a:prstGeom prst="rect">
              <a:avLst/>
            </a:prstGeom>
          </p:spPr>
        </p:pic>
      </p:grpSp>
      <p:pic>
        <p:nvPicPr>
          <p:cNvPr id="15" name="Picture 14" descr="A picture containing drawing&#10;&#10;Description automatically generated">
            <a:extLst>
              <a:ext uri="{FF2B5EF4-FFF2-40B4-BE49-F238E27FC236}">
                <a16:creationId xmlns:a16="http://schemas.microsoft.com/office/drawing/2014/main" id="{09B82ADF-6649-441A-817A-47297EDEB9E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822303" y="6036618"/>
            <a:ext cx="1321696" cy="397305"/>
          </a:xfrm>
          <a:prstGeom prst="rect">
            <a:avLst/>
          </a:prstGeom>
        </p:spPr>
      </p:pic>
    </p:spTree>
    <p:extLst>
      <p:ext uri="{BB962C8B-B14F-4D97-AF65-F5344CB8AC3E}">
        <p14:creationId xmlns:p14="http://schemas.microsoft.com/office/powerpoint/2010/main" val="32272550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000" b="1">
          <a:solidFill>
            <a:srgbClr val="F39800"/>
          </a:solidFill>
          <a:latin typeface="+mj-lt"/>
          <a:ea typeface="+mj-ea"/>
          <a:cs typeface="+mj-cs"/>
        </a:defRPr>
      </a:lvl1pPr>
      <a:lvl2pPr algn="l" rtl="0" eaLnBrk="1" fontAlgn="base" hangingPunct="1">
        <a:spcBef>
          <a:spcPct val="0"/>
        </a:spcBef>
        <a:spcAft>
          <a:spcPct val="0"/>
        </a:spcAft>
        <a:defRPr sz="4000" b="1">
          <a:solidFill>
            <a:srgbClr val="F39800"/>
          </a:solidFill>
          <a:latin typeface="Verdana" pitchFamily="34" charset="0"/>
          <a:cs typeface="Arial" charset="0"/>
        </a:defRPr>
      </a:lvl2pPr>
      <a:lvl3pPr algn="l" rtl="0" eaLnBrk="1" fontAlgn="base" hangingPunct="1">
        <a:spcBef>
          <a:spcPct val="0"/>
        </a:spcBef>
        <a:spcAft>
          <a:spcPct val="0"/>
        </a:spcAft>
        <a:defRPr sz="4000" b="1">
          <a:solidFill>
            <a:srgbClr val="F39800"/>
          </a:solidFill>
          <a:latin typeface="Verdana" pitchFamily="34" charset="0"/>
          <a:cs typeface="Arial" charset="0"/>
        </a:defRPr>
      </a:lvl3pPr>
      <a:lvl4pPr algn="l" rtl="0" eaLnBrk="1" fontAlgn="base" hangingPunct="1">
        <a:spcBef>
          <a:spcPct val="0"/>
        </a:spcBef>
        <a:spcAft>
          <a:spcPct val="0"/>
        </a:spcAft>
        <a:defRPr sz="4000" b="1">
          <a:solidFill>
            <a:srgbClr val="F39800"/>
          </a:solidFill>
          <a:latin typeface="Verdana" pitchFamily="34" charset="0"/>
          <a:cs typeface="Arial" charset="0"/>
        </a:defRPr>
      </a:lvl4pPr>
      <a:lvl5pPr algn="l" rtl="0" eaLnBrk="1" fontAlgn="base" hangingPunct="1">
        <a:spcBef>
          <a:spcPct val="0"/>
        </a:spcBef>
        <a:spcAft>
          <a:spcPct val="0"/>
        </a:spcAft>
        <a:defRPr sz="4000" b="1">
          <a:solidFill>
            <a:srgbClr val="F39800"/>
          </a:solidFill>
          <a:latin typeface="Verdana" pitchFamily="34" charset="0"/>
          <a:cs typeface="Arial" charset="0"/>
        </a:defRPr>
      </a:lvl5pPr>
      <a:lvl6pPr marL="457200" algn="l" rtl="0" eaLnBrk="1" fontAlgn="base" hangingPunct="1">
        <a:spcBef>
          <a:spcPct val="0"/>
        </a:spcBef>
        <a:spcAft>
          <a:spcPct val="0"/>
        </a:spcAft>
        <a:defRPr sz="4400" b="1">
          <a:solidFill>
            <a:srgbClr val="F39800"/>
          </a:solidFill>
          <a:latin typeface="Verdana" pitchFamily="34" charset="0"/>
          <a:cs typeface="Arial" charset="0"/>
        </a:defRPr>
      </a:lvl6pPr>
      <a:lvl7pPr marL="914400" algn="l" rtl="0" eaLnBrk="1" fontAlgn="base" hangingPunct="1">
        <a:spcBef>
          <a:spcPct val="0"/>
        </a:spcBef>
        <a:spcAft>
          <a:spcPct val="0"/>
        </a:spcAft>
        <a:defRPr sz="4400" b="1">
          <a:solidFill>
            <a:srgbClr val="F39800"/>
          </a:solidFill>
          <a:latin typeface="Verdana" pitchFamily="34" charset="0"/>
          <a:cs typeface="Arial" charset="0"/>
        </a:defRPr>
      </a:lvl7pPr>
      <a:lvl8pPr marL="1371600" algn="l" rtl="0" eaLnBrk="1" fontAlgn="base" hangingPunct="1">
        <a:spcBef>
          <a:spcPct val="0"/>
        </a:spcBef>
        <a:spcAft>
          <a:spcPct val="0"/>
        </a:spcAft>
        <a:defRPr sz="4400" b="1">
          <a:solidFill>
            <a:srgbClr val="F39800"/>
          </a:solidFill>
          <a:latin typeface="Verdana" pitchFamily="34" charset="0"/>
          <a:cs typeface="Arial" charset="0"/>
        </a:defRPr>
      </a:lvl8pPr>
      <a:lvl9pPr marL="1828800" algn="l" rtl="0" eaLnBrk="1" fontAlgn="base" hangingPunct="1">
        <a:spcBef>
          <a:spcPct val="0"/>
        </a:spcBef>
        <a:spcAft>
          <a:spcPct val="0"/>
        </a:spcAft>
        <a:defRPr sz="4400" b="1">
          <a:solidFill>
            <a:srgbClr val="F39800"/>
          </a:solidFill>
          <a:latin typeface="Verdana" pitchFamily="34" charset="0"/>
          <a:cs typeface="Arial" charset="0"/>
        </a:defRPr>
      </a:lvl9pPr>
    </p:titleStyle>
    <p:bodyStyle>
      <a:lvl1pPr marL="342900" indent="-342900" algn="l" rtl="0" eaLnBrk="1" fontAlgn="base" hangingPunct="1">
        <a:spcBef>
          <a:spcPct val="20000"/>
        </a:spcBef>
        <a:spcAft>
          <a:spcPct val="0"/>
        </a:spcAft>
        <a:buClr>
          <a:srgbClr val="F39800"/>
        </a:buClr>
        <a:buChar char="•"/>
        <a:defRPr sz="2600" b="1">
          <a:solidFill>
            <a:schemeClr val="tx1"/>
          </a:solidFill>
          <a:latin typeface="+mn-lt"/>
          <a:ea typeface="+mn-ea"/>
          <a:cs typeface="+mn-cs"/>
        </a:defRPr>
      </a:lvl1pPr>
      <a:lvl2pPr marL="742950" indent="-285750" algn="l" rtl="0" eaLnBrk="1" fontAlgn="base" hangingPunct="1">
        <a:spcBef>
          <a:spcPct val="20000"/>
        </a:spcBef>
        <a:spcAft>
          <a:spcPct val="0"/>
        </a:spcAft>
        <a:buClr>
          <a:srgbClr val="F39800"/>
        </a:buClr>
        <a:buChar char="•"/>
        <a:defRPr sz="2000">
          <a:solidFill>
            <a:schemeClr val="tx1"/>
          </a:solidFill>
          <a:latin typeface="Arial" charset="0"/>
          <a:cs typeface="+mn-cs"/>
        </a:defRPr>
      </a:lvl2pPr>
      <a:lvl3pPr marL="1143000" indent="-228600" algn="l" rtl="0" eaLnBrk="1" fontAlgn="base" hangingPunct="1">
        <a:spcBef>
          <a:spcPct val="20000"/>
        </a:spcBef>
        <a:spcAft>
          <a:spcPct val="0"/>
        </a:spcAft>
        <a:buClr>
          <a:srgbClr val="F39800"/>
        </a:buClr>
        <a:buChar char="•"/>
        <a:defRPr sz="1600" b="1">
          <a:solidFill>
            <a:schemeClr val="tx1"/>
          </a:solidFill>
          <a:latin typeface="Arial" charset="0"/>
          <a:cs typeface="+mn-cs"/>
        </a:defRPr>
      </a:lvl3pPr>
      <a:lvl4pPr marL="1600200" indent="-228600" algn="l" rtl="0" eaLnBrk="1" fontAlgn="base" hangingPunct="1">
        <a:spcBef>
          <a:spcPct val="20000"/>
        </a:spcBef>
        <a:spcAft>
          <a:spcPct val="0"/>
        </a:spcAft>
        <a:buClr>
          <a:srgbClr val="F39800"/>
        </a:buClr>
        <a:buChar char="•"/>
        <a:defRPr sz="1400">
          <a:solidFill>
            <a:schemeClr val="tx1"/>
          </a:solidFill>
          <a:latin typeface="Arial" charset="0"/>
          <a:cs typeface="+mn-cs"/>
        </a:defRPr>
      </a:lvl4pPr>
      <a:lvl5pPr marL="20574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5pPr>
      <a:lvl6pPr marL="25146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6pPr>
      <a:lvl7pPr marL="29718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7pPr>
      <a:lvl8pPr marL="34290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8pPr>
      <a:lvl9pPr marL="3886200" indent="-228600" algn="l" rtl="0" eaLnBrk="1" fontAlgn="base" hangingPunct="1">
        <a:spcBef>
          <a:spcPct val="20000"/>
        </a:spcBef>
        <a:spcAft>
          <a:spcPct val="0"/>
        </a:spcAft>
        <a:buClr>
          <a:srgbClr val="F39800"/>
        </a:buClr>
        <a:buChar char="•"/>
        <a:defRPr sz="12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5.png"/><Relationship Id="rId12"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5.sv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integratie-inburgering.be/sites/default/files/2022-03/lijst_pictogrammen_oekraine.pdf" TargetMode="External"/><Relationship Id="rId4" Type="http://schemas.openxmlformats.org/officeDocument/2006/relationships/hyperlink" Target="https://www.integratie-inburgering.be/sites/default/files/2021-04/communicatiewaaier_20210310.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integratie-inburgering.be/nl/wat-kunnen-we-voor-jou-doen/ondersteuning-voor-je-organisatie-of-lokaal-bestuur/publicaties/slecht-slapen-piekeren-en-stres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tegratie-inburgering.be/nl/wat-kunnen-we-voor-jou-doen/ondersteuning-voor-je-organisatie-of-lokaal-bestuur/publicaties/draaiboek-buddyprojecten-nieuwkomers" TargetMode="External"/><Relationship Id="rId2" Type="http://schemas.openxmlformats.org/officeDocument/2006/relationships/hyperlink" Target="https://www.integratie-inburgering.be/nl/wat-kunnen-we-voor-jou-doen/ondersteuning-voor-je-organisatie-of-lokaal-bestuur/advies-en-begeleiding/toegankelijk-vrijwilligerswerk-voor-mensen-met-een-migratieachtergrond"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integratie-inburgering.be/nl/wat-kunnen-we-voor-jou-doen/ondersteuning-voor-je-organisatie-of-lokaal-bestuur/publicaties/vrije-tijd-ook-voor-jonge-nieuwkom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ederlandsoefenen.be/inspiratie" TargetMode="External"/><Relationship Id="rId2" Type="http://schemas.openxmlformats.org/officeDocument/2006/relationships/hyperlink" Target="https://www.integratie-inburgering.be/nl/wat-kunnen-we-voor-jou-doen/ondersteuning-voor-je-organisatie-of-lokaal-bestuur/publicaties/tips-om-te-communiceren-in-het-nederlands-met-anderstaligen"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integratie-inburgering.be/taalstimulerende-vrijetijdsactiviteit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0DAD406-B279-49DC-9E84-B29305E63026}"/>
              </a:ext>
            </a:extLst>
          </p:cNvPr>
          <p:cNvGrpSpPr/>
          <p:nvPr/>
        </p:nvGrpSpPr>
        <p:grpSpPr>
          <a:xfrm>
            <a:off x="0" y="5334000"/>
            <a:ext cx="9138645" cy="1524000"/>
            <a:chOff x="0" y="5334000"/>
            <a:chExt cx="9138645" cy="1524000"/>
          </a:xfrm>
        </p:grpSpPr>
        <p:pic>
          <p:nvPicPr>
            <p:cNvPr id="10" name="Graphic 9">
              <a:extLst>
                <a:ext uri="{FF2B5EF4-FFF2-40B4-BE49-F238E27FC236}">
                  <a16:creationId xmlns:a16="http://schemas.microsoft.com/office/drawing/2014/main" id="{69DF42B1-2A68-4E10-A9CE-5E78612EC72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5334000"/>
              <a:ext cx="1524000" cy="1524000"/>
            </a:xfrm>
            <a:prstGeom prst="rect">
              <a:avLst/>
            </a:prstGeom>
          </p:spPr>
        </p:pic>
        <p:pic>
          <p:nvPicPr>
            <p:cNvPr id="11" name="Graphic 10">
              <a:extLst>
                <a:ext uri="{FF2B5EF4-FFF2-40B4-BE49-F238E27FC236}">
                  <a16:creationId xmlns:a16="http://schemas.microsoft.com/office/drawing/2014/main" id="{80274E0B-D140-4651-8B81-DA601559002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524000" y="5334000"/>
              <a:ext cx="1524000" cy="1524000"/>
            </a:xfrm>
            <a:prstGeom prst="rect">
              <a:avLst/>
            </a:prstGeom>
          </p:spPr>
        </p:pic>
        <p:pic>
          <p:nvPicPr>
            <p:cNvPr id="6" name="Afbeelding 2">
              <a:extLst>
                <a:ext uri="{FF2B5EF4-FFF2-40B4-BE49-F238E27FC236}">
                  <a16:creationId xmlns:a16="http://schemas.microsoft.com/office/drawing/2014/main" id="{942DCC71-89C5-4849-BE28-0AB2547668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211" t="16188" r="17055" b="10712"/>
            <a:stretch/>
          </p:blipFill>
          <p:spPr>
            <a:xfrm>
              <a:off x="3048000" y="5334000"/>
              <a:ext cx="1524000" cy="1524000"/>
            </a:xfrm>
            <a:prstGeom prst="roundRect">
              <a:avLst>
                <a:gd name="adj" fmla="val 0"/>
              </a:avLst>
            </a:prstGeom>
            <a:ln>
              <a:noFill/>
            </a:ln>
          </p:spPr>
        </p:pic>
        <p:pic>
          <p:nvPicPr>
            <p:cNvPr id="2" name="Graphic 1">
              <a:extLst>
                <a:ext uri="{FF2B5EF4-FFF2-40B4-BE49-F238E27FC236}">
                  <a16:creationId xmlns:a16="http://schemas.microsoft.com/office/drawing/2014/main" id="{6274C216-1776-45B4-8C7F-8784009B0FA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572000" y="5334000"/>
              <a:ext cx="1524000" cy="1524000"/>
            </a:xfrm>
            <a:prstGeom prst="rect">
              <a:avLst/>
            </a:prstGeom>
          </p:spPr>
        </p:pic>
        <p:pic>
          <p:nvPicPr>
            <p:cNvPr id="5" name="Picture 4">
              <a:extLst>
                <a:ext uri="{FF2B5EF4-FFF2-40B4-BE49-F238E27FC236}">
                  <a16:creationId xmlns:a16="http://schemas.microsoft.com/office/drawing/2014/main" id="{16AD9B9F-DC94-498C-8172-BCFED2E3AF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7907" y="5334000"/>
              <a:ext cx="1524000" cy="1524000"/>
            </a:xfrm>
            <a:prstGeom prst="rect">
              <a:avLst/>
            </a:prstGeom>
          </p:spPr>
        </p:pic>
        <p:pic>
          <p:nvPicPr>
            <p:cNvPr id="9" name="Picture 8">
              <a:extLst>
                <a:ext uri="{FF2B5EF4-FFF2-40B4-BE49-F238E27FC236}">
                  <a16:creationId xmlns:a16="http://schemas.microsoft.com/office/drawing/2014/main" id="{E8B0FB6F-9E52-4266-8D55-3154646122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57" t="6952" r="-211" b="26900"/>
            <a:stretch/>
          </p:blipFill>
          <p:spPr>
            <a:xfrm>
              <a:off x="7614645" y="5334000"/>
              <a:ext cx="1524000" cy="1524000"/>
            </a:xfrm>
            <a:prstGeom prst="rect">
              <a:avLst/>
            </a:prstGeom>
          </p:spPr>
        </p:pic>
      </p:grpSp>
      <p:sp>
        <p:nvSpPr>
          <p:cNvPr id="7" name="Title 6">
            <a:extLst>
              <a:ext uri="{FF2B5EF4-FFF2-40B4-BE49-F238E27FC236}">
                <a16:creationId xmlns:a16="http://schemas.microsoft.com/office/drawing/2014/main" id="{322FA2AC-C298-40EB-BA99-750A1F267990}"/>
              </a:ext>
            </a:extLst>
          </p:cNvPr>
          <p:cNvSpPr>
            <a:spLocks noGrp="1"/>
          </p:cNvSpPr>
          <p:nvPr>
            <p:ph type="ctrTitle"/>
          </p:nvPr>
        </p:nvSpPr>
        <p:spPr>
          <a:xfrm>
            <a:off x="1259632" y="1438396"/>
            <a:ext cx="7198568" cy="2200602"/>
          </a:xfrm>
        </p:spPr>
        <p:txBody>
          <a:bodyPr anchor="ctr"/>
          <a:lstStyle/>
          <a:p>
            <a:r>
              <a:rPr lang="nl-BE" sz="4100" dirty="0">
                <a:solidFill>
                  <a:schemeClr val="tx1"/>
                </a:solidFill>
              </a:rPr>
              <a:t>INFOSESSIE</a:t>
            </a:r>
            <a:r>
              <a:rPr lang="nl-BE" sz="4100" dirty="0"/>
              <a:t> </a:t>
            </a:r>
            <a:br>
              <a:rPr lang="nl-BE" sz="4100" dirty="0"/>
            </a:br>
            <a:r>
              <a:rPr lang="nl-BE" sz="4100" dirty="0"/>
              <a:t>Opvang Oekraïense </a:t>
            </a:r>
            <a:br>
              <a:rPr lang="nl-BE" sz="4100" dirty="0"/>
            </a:br>
            <a:r>
              <a:rPr lang="nl-BE" sz="4100" dirty="0"/>
              <a:t>vluchtelingen</a:t>
            </a:r>
            <a:r>
              <a:rPr lang="nl-BE" sz="4100"/>
              <a:t/>
            </a:r>
            <a:br>
              <a:rPr lang="nl-BE" sz="4100"/>
            </a:br>
            <a:r>
              <a:rPr lang="nl-BE" sz="2000">
                <a:solidFill>
                  <a:schemeClr val="tx1"/>
                </a:solidFill>
                <a:latin typeface="Corbel" panose="020B0503020204020204" pitchFamily="34" charset="0"/>
              </a:rPr>
              <a:t>Maandag 21  </a:t>
            </a:r>
            <a:r>
              <a:rPr lang="nl-BE" sz="2000" dirty="0">
                <a:solidFill>
                  <a:schemeClr val="tx1"/>
                </a:solidFill>
                <a:latin typeface="Corbel" panose="020B0503020204020204" pitchFamily="34" charset="0"/>
              </a:rPr>
              <a:t>maart 2022 – stadhuis</a:t>
            </a:r>
            <a:endParaRPr lang="en-GB" sz="2000" dirty="0">
              <a:solidFill>
                <a:schemeClr val="tx1"/>
              </a:solidFill>
            </a:endParaRPr>
          </a:p>
        </p:txBody>
      </p:sp>
      <p:pic>
        <p:nvPicPr>
          <p:cNvPr id="19" name="Graphic 18">
            <a:extLst>
              <a:ext uri="{FF2B5EF4-FFF2-40B4-BE49-F238E27FC236}">
                <a16:creationId xmlns:a16="http://schemas.microsoft.com/office/drawing/2014/main" id="{BEB4C2E8-7EC0-41E7-9416-E25518357AD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158397" y="602332"/>
            <a:ext cx="2022115" cy="602332"/>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45156461-59E2-4CF0-B890-822399AD27D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3050" y="4653136"/>
            <a:ext cx="8077900" cy="4877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82953"/>
            <a:ext cx="7992119" cy="523220"/>
          </a:xfrm>
        </p:spPr>
        <p:txBody>
          <a:bodyPr/>
          <a:lstStyle/>
          <a:p>
            <a:r>
              <a:rPr lang="nl-BE" dirty="0"/>
              <a:t>Uitzonderingsmaatregelen</a:t>
            </a:r>
          </a:p>
        </p:txBody>
      </p:sp>
      <p:sp>
        <p:nvSpPr>
          <p:cNvPr id="3" name="Tijdelijke aanduiding voor inhoud 2"/>
          <p:cNvSpPr>
            <a:spLocks noGrp="1"/>
          </p:cNvSpPr>
          <p:nvPr>
            <p:ph idx="1"/>
          </p:nvPr>
        </p:nvSpPr>
        <p:spPr/>
        <p:txBody>
          <a:bodyPr/>
          <a:lstStyle/>
          <a:p>
            <a:pPr marL="514350" lvl="0" indent="-514350">
              <a:spcBef>
                <a:spcPct val="0"/>
              </a:spcBef>
              <a:spcAft>
                <a:spcPct val="0"/>
              </a:spcAft>
              <a:buClrTx/>
              <a:buFont typeface="Arial" panose="020B0604020202020204" pitchFamily="34" charset="0"/>
              <a:buChar char="•"/>
              <a:defRPr/>
            </a:pPr>
            <a:r>
              <a:rPr lang="nl-BE" b="0" kern="1200" dirty="0">
                <a:solidFill>
                  <a:srgbClr val="000000"/>
                </a:solidFill>
                <a:latin typeface="+mj-lt"/>
                <a:cs typeface="Arial" charset="0"/>
              </a:rPr>
              <a:t>Oekraïners die worden opgevangen in een gastgezin, worden als apart gezin ingeschreven</a:t>
            </a:r>
          </a:p>
          <a:p>
            <a:pPr marL="857250" lvl="1" indent="-514350">
              <a:spcBef>
                <a:spcPct val="0"/>
              </a:spcBef>
              <a:buClrTx/>
              <a:buFont typeface="Wingdings" panose="05000000000000000000" pitchFamily="2" charset="2"/>
              <a:buChar char="ü"/>
              <a:defRPr/>
            </a:pPr>
            <a:r>
              <a:rPr lang="nl-BE" sz="2100" kern="1200" dirty="0">
                <a:solidFill>
                  <a:srgbClr val="000000"/>
                </a:solidFill>
                <a:latin typeface="+mj-lt"/>
                <a:cs typeface="Arial" charset="0"/>
              </a:rPr>
              <a:t>Geen negatieve impact op uitkeringen of vergoedingen van het gastgezin (bv. werkloosheidsvergoeding, invaliditeitsuitkering, …) </a:t>
            </a:r>
          </a:p>
          <a:p>
            <a:pPr marL="857250" lvl="1" indent="-514350">
              <a:spcBef>
                <a:spcPct val="0"/>
              </a:spcBef>
              <a:buClrTx/>
              <a:buFont typeface="Wingdings" panose="05000000000000000000" pitchFamily="2" charset="2"/>
              <a:buChar char="ü"/>
              <a:defRPr/>
            </a:pPr>
            <a:r>
              <a:rPr lang="nl-BE" sz="2100" kern="1200" dirty="0">
                <a:solidFill>
                  <a:srgbClr val="000000"/>
                </a:solidFill>
                <a:latin typeface="+mj-lt"/>
                <a:cs typeface="Arial" charset="0"/>
              </a:rPr>
              <a:t>Stedenbouwkundige melding ‘tijdelijk wonen’- meer info volgt</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Tree>
    <p:extLst>
      <p:ext uri="{BB962C8B-B14F-4D97-AF65-F5344CB8AC3E}">
        <p14:creationId xmlns:p14="http://schemas.microsoft.com/office/powerpoint/2010/main" val="274056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421343"/>
            <a:ext cx="7992119" cy="1046440"/>
          </a:xfrm>
        </p:spPr>
        <p:txBody>
          <a:bodyPr/>
          <a:lstStyle/>
          <a:p>
            <a:r>
              <a:rPr lang="nl-BE" dirty="0"/>
              <a:t>Statuut tijdelijke bescherming biedt rechten</a:t>
            </a:r>
          </a:p>
        </p:txBody>
      </p:sp>
      <p:sp>
        <p:nvSpPr>
          <p:cNvPr id="3" name="Tijdelijke aanduiding voor inhoud 2"/>
          <p:cNvSpPr>
            <a:spLocks noGrp="1"/>
          </p:cNvSpPr>
          <p:nvPr>
            <p:ph idx="1"/>
          </p:nvPr>
        </p:nvSpPr>
        <p:spPr/>
        <p:txBody>
          <a:bodyPr/>
          <a:lstStyle/>
          <a:p>
            <a:pPr>
              <a:lnSpc>
                <a:spcPct val="99000"/>
              </a:lnSpc>
            </a:pPr>
            <a:r>
              <a:rPr lang="nl-BE" b="0" dirty="0"/>
              <a:t>Recht op onderdak</a:t>
            </a:r>
          </a:p>
          <a:p>
            <a:pPr>
              <a:lnSpc>
                <a:spcPct val="99000"/>
              </a:lnSpc>
            </a:pPr>
            <a:r>
              <a:rPr lang="nl-BE" b="0" dirty="0"/>
              <a:t>Toegang tot werk</a:t>
            </a:r>
          </a:p>
          <a:p>
            <a:pPr lvl="1">
              <a:lnSpc>
                <a:spcPct val="99000"/>
              </a:lnSpc>
            </a:pPr>
            <a:r>
              <a:rPr lang="nl-BE" sz="2100" dirty="0"/>
              <a:t>Inschrijving VDAB</a:t>
            </a:r>
          </a:p>
          <a:p>
            <a:pPr>
              <a:lnSpc>
                <a:spcPct val="99000"/>
              </a:lnSpc>
            </a:pPr>
            <a:r>
              <a:rPr lang="nl-BE" b="0" dirty="0"/>
              <a:t>Financiële steun indien nodig</a:t>
            </a:r>
          </a:p>
          <a:p>
            <a:pPr lvl="1">
              <a:lnSpc>
                <a:spcPct val="99000"/>
              </a:lnSpc>
            </a:pPr>
            <a:r>
              <a:rPr lang="nl-BE" sz="2100" dirty="0"/>
              <a:t>Aanvraag OCMW</a:t>
            </a:r>
          </a:p>
          <a:p>
            <a:pPr>
              <a:lnSpc>
                <a:spcPct val="99000"/>
              </a:lnSpc>
            </a:pPr>
            <a:r>
              <a:rPr lang="nl-BE" b="0" dirty="0"/>
              <a:t>Aansluiting ziekteverzekering</a:t>
            </a:r>
          </a:p>
          <a:p>
            <a:pPr>
              <a:lnSpc>
                <a:spcPct val="99000"/>
              </a:lnSpc>
            </a:pPr>
            <a:r>
              <a:rPr lang="nl-BE" b="0" dirty="0"/>
              <a:t>Gezinsbijslagen</a:t>
            </a:r>
          </a:p>
          <a:p>
            <a:pPr>
              <a:lnSpc>
                <a:spcPct val="99000"/>
              </a:lnSpc>
            </a:pPr>
            <a:r>
              <a:rPr lang="nl-BE" b="0" dirty="0"/>
              <a:t>Openen </a:t>
            </a:r>
            <a:r>
              <a:rPr lang="nl-BE" b="0" dirty="0" smtClean="0"/>
              <a:t>bankrekening</a:t>
            </a:r>
            <a:endParaRPr lang="nl-BE" b="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pic>
        <p:nvPicPr>
          <p:cNvPr id="5" name="Afbeelding 4">
            <a:extLst>
              <a:ext uri="{FF2B5EF4-FFF2-40B4-BE49-F238E27FC236}">
                <a16:creationId xmlns:a16="http://schemas.microsoft.com/office/drawing/2014/main" id="{89860DEC-1004-436A-8DE5-8E2C44FFA5DB}"/>
              </a:ext>
            </a:extLst>
          </p:cNvPr>
          <p:cNvPicPr>
            <a:picLocks noChangeAspect="1"/>
          </p:cNvPicPr>
          <p:nvPr/>
        </p:nvPicPr>
        <p:blipFill rotWithShape="1">
          <a:blip r:embed="rId4"/>
          <a:srcRect r="31854" b="-2"/>
          <a:stretch/>
        </p:blipFill>
        <p:spPr>
          <a:xfrm>
            <a:off x="5793368" y="1988840"/>
            <a:ext cx="2710471" cy="2655013"/>
          </a:xfrm>
          <a:prstGeom prst="rect">
            <a:avLst/>
          </a:prstGeom>
          <a:noFill/>
        </p:spPr>
      </p:pic>
    </p:spTree>
    <p:extLst>
      <p:ext uri="{BB962C8B-B14F-4D97-AF65-F5344CB8AC3E}">
        <p14:creationId xmlns:p14="http://schemas.microsoft.com/office/powerpoint/2010/main" val="96960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82953"/>
            <a:ext cx="7992119" cy="523220"/>
          </a:xfrm>
        </p:spPr>
        <p:txBody>
          <a:bodyPr/>
          <a:lstStyle/>
          <a:p>
            <a:r>
              <a:rPr lang="nl-BE" dirty="0"/>
              <a:t>Recht op onderwijs</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graphicFrame>
        <p:nvGraphicFramePr>
          <p:cNvPr id="6" name="Tijdelijke aanduiding voor tekst 2">
            <a:extLst>
              <a:ext uri="{FF2B5EF4-FFF2-40B4-BE49-F238E27FC236}">
                <a16:creationId xmlns:a16="http://schemas.microsoft.com/office/drawing/2014/main" id="{8C05F638-E69C-6037-9234-6D45F55B13D0}"/>
              </a:ext>
            </a:extLst>
          </p:cNvPr>
          <p:cNvGraphicFramePr>
            <a:graphicFrameLocks noGrp="1"/>
          </p:cNvGraphicFramePr>
          <p:nvPr>
            <p:ph idx="1"/>
            <p:extLst/>
          </p:nvPr>
        </p:nvGraphicFramePr>
        <p:xfrm>
          <a:off x="468312" y="1412776"/>
          <a:ext cx="8229600" cy="4257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51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421343"/>
            <a:ext cx="7992119" cy="1046440"/>
          </a:xfrm>
        </p:spPr>
        <p:txBody>
          <a:bodyPr/>
          <a:lstStyle/>
          <a:p>
            <a:r>
              <a:rPr lang="nl-BE" dirty="0"/>
              <a:t>Nederlands als tweede taal en cursus MO</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graphicFrame>
        <p:nvGraphicFramePr>
          <p:cNvPr id="8" name="Tijdelijke aanduiding voor inhoud 7">
            <a:extLst>
              <a:ext uri="{FF2B5EF4-FFF2-40B4-BE49-F238E27FC236}">
                <a16:creationId xmlns:a16="http://schemas.microsoft.com/office/drawing/2014/main" id="{DEEEDBD0-5988-425E-A2E2-CF3D3622473C}"/>
              </a:ext>
            </a:extLst>
          </p:cNvPr>
          <p:cNvGraphicFramePr>
            <a:graphicFrameLocks noGrp="1"/>
          </p:cNvGraphicFramePr>
          <p:nvPr>
            <p:ph idx="1"/>
            <p:extLst/>
          </p:nvPr>
        </p:nvGraphicFramePr>
        <p:xfrm>
          <a:off x="611560" y="1592524"/>
          <a:ext cx="8229600" cy="4257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151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82953"/>
            <a:ext cx="7992119" cy="523220"/>
          </a:xfrm>
        </p:spPr>
        <p:txBody>
          <a:bodyPr/>
          <a:lstStyle/>
          <a:p>
            <a:r>
              <a:rPr lang="nl-BE" dirty="0"/>
              <a:t>Online infosessies door AgII</a:t>
            </a:r>
            <a:endParaRPr lang="nl-BE" dirty="0"/>
          </a:p>
        </p:txBody>
      </p:sp>
      <p:sp>
        <p:nvSpPr>
          <p:cNvPr id="3" name="Tijdelijke aanduiding voor inhoud 2"/>
          <p:cNvSpPr>
            <a:spLocks noGrp="1"/>
          </p:cNvSpPr>
          <p:nvPr>
            <p:ph idx="1"/>
          </p:nvPr>
        </p:nvSpPr>
        <p:spPr/>
        <p:txBody>
          <a:bodyPr/>
          <a:lstStyle/>
          <a:p>
            <a:pPr marL="342900" indent="-342900">
              <a:buFont typeface="Arial" panose="020B0604020202020204" pitchFamily="34" charset="0"/>
              <a:buChar char="•"/>
            </a:pPr>
            <a:r>
              <a:rPr lang="nl-NL" b="0" dirty="0"/>
              <a:t>Zeer binnenkort: infosessies in eigen taal over essentiële informatie in Vlaanderen</a:t>
            </a:r>
          </a:p>
          <a:p>
            <a:pPr marL="342900" indent="-342900">
              <a:buFont typeface="Arial" panose="020B0604020202020204" pitchFamily="34" charset="0"/>
              <a:buChar char="•"/>
            </a:pPr>
            <a:r>
              <a:rPr lang="nl-NL" b="0" dirty="0"/>
              <a:t>Het volledige pakket= 2 sessies van telkens 3 uur. Mensen mogen vrij kiezen wanneer ze beide sessies volgen.</a:t>
            </a:r>
          </a:p>
          <a:p>
            <a:pPr lvl="1"/>
            <a:r>
              <a:rPr lang="nl-NL" dirty="0"/>
              <a:t>Sessie 1 (van 9 tot 12 uur): verblijfsstatuut, wonen, inkomen, werk</a:t>
            </a:r>
          </a:p>
          <a:p>
            <a:pPr lvl="1"/>
            <a:r>
              <a:rPr lang="nl-NL" dirty="0"/>
              <a:t>Sessie 2 (van 13 tot 16 uur): gezondheid, mobiliteit, onderwijs, samenleven in Vlaanderen</a:t>
            </a:r>
          </a:p>
          <a:p>
            <a:pPr marL="342900" indent="-342900">
              <a:buFont typeface="Arial" panose="020B0604020202020204" pitchFamily="34" charset="0"/>
              <a:buChar char="•"/>
            </a:pPr>
            <a:r>
              <a:rPr lang="nl-NL" b="0" dirty="0"/>
              <a:t>Infosessies zijn geen cursus MO!</a:t>
            </a:r>
          </a:p>
          <a:p>
            <a:pPr marL="342900" indent="-342900">
              <a:buFont typeface="Arial" panose="020B0604020202020204" pitchFamily="34" charset="0"/>
              <a:buChar char="•"/>
            </a:pPr>
            <a:r>
              <a:rPr lang="nl-NL" b="0" dirty="0"/>
              <a:t>Inschrijven via website AgII</a:t>
            </a:r>
            <a:endParaRPr lang="nl-NL" b="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Tree>
    <p:extLst>
      <p:ext uri="{BB962C8B-B14F-4D97-AF65-F5344CB8AC3E}">
        <p14:creationId xmlns:p14="http://schemas.microsoft.com/office/powerpoint/2010/main" val="43696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82953"/>
            <a:ext cx="7992119" cy="523220"/>
          </a:xfrm>
        </p:spPr>
        <p:txBody>
          <a:bodyPr/>
          <a:lstStyle/>
          <a:p>
            <a:r>
              <a:rPr lang="nl-BE" dirty="0"/>
              <a:t>Communicatie</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
        <p:nvSpPr>
          <p:cNvPr id="3" name="Tijdelijke aanduiding voor inhoud 2"/>
          <p:cNvSpPr>
            <a:spLocks noGrp="1"/>
          </p:cNvSpPr>
          <p:nvPr>
            <p:ph idx="1"/>
          </p:nvPr>
        </p:nvSpPr>
        <p:spPr/>
        <p:txBody>
          <a:bodyPr/>
          <a:lstStyle/>
          <a:p>
            <a:pPr marL="342900" indent="-342900">
              <a:buFont typeface="Arial" panose="020B0604020202020204" pitchFamily="34" charset="0"/>
              <a:buChar char="•"/>
            </a:pPr>
            <a:r>
              <a:rPr lang="nl-BE" b="0" dirty="0"/>
              <a:t>CIT app (AgII)</a:t>
            </a:r>
          </a:p>
          <a:p>
            <a:pPr marL="342900" indent="-342900">
              <a:buFont typeface="Arial" panose="020B0604020202020204" pitchFamily="34" charset="0"/>
              <a:buChar char="•"/>
            </a:pPr>
            <a:r>
              <a:rPr lang="nl-BE" b="0" dirty="0"/>
              <a:t>Communicatiewaaier (AgII) biedt verschillende tools die communiceren vlotter doet verlopen:</a:t>
            </a:r>
          </a:p>
          <a:p>
            <a:pPr lvl="1"/>
            <a:r>
              <a:rPr lang="nl-BE" dirty="0"/>
              <a:t> </a:t>
            </a:r>
            <a:r>
              <a:rPr lang="nl-BE" sz="1200" dirty="0">
                <a:hlinkClick r:id="rId4"/>
              </a:rPr>
              <a:t>communicatiewaaier_20210310.pdf (integratie-inburgering.be)</a:t>
            </a:r>
            <a:endParaRPr lang="nl-BE" sz="1200" dirty="0"/>
          </a:p>
          <a:p>
            <a:pPr lvl="2"/>
            <a:r>
              <a:rPr lang="nl-BE" b="0" dirty="0"/>
              <a:t>Vertaalapps</a:t>
            </a:r>
          </a:p>
          <a:p>
            <a:pPr lvl="2"/>
            <a:r>
              <a:rPr lang="nl-BE" b="0" dirty="0"/>
              <a:t>Pictogrammen: </a:t>
            </a:r>
            <a:r>
              <a:rPr lang="nl-BE" b="0" dirty="0">
                <a:hlinkClick r:id="rId5"/>
              </a:rPr>
              <a:t>lijst_pictogrammen_oekraine.pdf (integratie-inburgering.be)</a:t>
            </a:r>
            <a:endParaRPr lang="nl-BE" b="0" dirty="0"/>
          </a:p>
          <a:p>
            <a:pPr marL="342900" indent="-342900">
              <a:buFont typeface="Arial" panose="020B0604020202020204" pitchFamily="34" charset="0"/>
              <a:buChar char="•"/>
            </a:pPr>
            <a:r>
              <a:rPr lang="nl-BE" b="0" dirty="0"/>
              <a:t>Vrijwillige tolken voor eenvoudige vertalingen</a:t>
            </a:r>
          </a:p>
          <a:p>
            <a:pPr marL="342900" indent="-342900">
              <a:buFont typeface="Arial" panose="020B0604020202020204" pitchFamily="34" charset="0"/>
              <a:buChar char="•"/>
            </a:pPr>
            <a:r>
              <a:rPr lang="nl-BE" b="0" dirty="0"/>
              <a:t>Sociale tolken bij moeilijke gesprekken (via OCMW)</a:t>
            </a:r>
          </a:p>
          <a:p>
            <a:endParaRPr lang="nl-BE" dirty="0"/>
          </a:p>
        </p:txBody>
      </p:sp>
    </p:spTree>
    <p:extLst>
      <p:ext uri="{BB962C8B-B14F-4D97-AF65-F5344CB8AC3E}">
        <p14:creationId xmlns:p14="http://schemas.microsoft.com/office/powerpoint/2010/main" val="223513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82953"/>
            <a:ext cx="7992119" cy="523220"/>
          </a:xfrm>
        </p:spPr>
        <p:txBody>
          <a:bodyPr/>
          <a:lstStyle/>
          <a:p>
            <a:r>
              <a:rPr lang="nl-BE" dirty="0"/>
              <a:t>Stress, piekeren, trauma</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
        <p:nvSpPr>
          <p:cNvPr id="3" name="Tijdelijke aanduiding voor inhoud 2"/>
          <p:cNvSpPr>
            <a:spLocks noGrp="1"/>
          </p:cNvSpPr>
          <p:nvPr>
            <p:ph idx="1"/>
          </p:nvPr>
        </p:nvSpPr>
        <p:spPr>
          <a:xfrm>
            <a:off x="611560" y="1412776"/>
            <a:ext cx="8229600" cy="4257600"/>
          </a:xfrm>
        </p:spPr>
        <p:txBody>
          <a:bodyPr/>
          <a:lstStyle/>
          <a:p>
            <a:r>
              <a:rPr lang="nl-BE" b="0" dirty="0"/>
              <a:t>Angst over familie die achterbleef, onzekerheid over de toekomst, het niet begrijpen van de taal, … zorgen voor veel stress.</a:t>
            </a:r>
          </a:p>
          <a:p>
            <a:r>
              <a:rPr lang="nl-BE" b="0" dirty="0"/>
              <a:t>Vele mensen hebben trauma’s meegemaakt: bedreiging van eigen leven of iemand die hen dierbaar is.</a:t>
            </a:r>
          </a:p>
          <a:p>
            <a:r>
              <a:rPr lang="nl-BE" b="0" dirty="0"/>
              <a:t>Symptomen: verhoogde waakzaamheid, nachtmerries, emotionele of fysieke klachten, …  </a:t>
            </a:r>
          </a:p>
          <a:p>
            <a:r>
              <a:rPr lang="nl-BE" b="0" dirty="0"/>
              <a:t>Wat kan je doen als gastgezin? </a:t>
            </a:r>
          </a:p>
          <a:p>
            <a:pPr lvl="1"/>
            <a:r>
              <a:rPr lang="nl-BE" dirty="0"/>
              <a:t>De brochure </a:t>
            </a:r>
            <a:r>
              <a:rPr lang="nl-NL" dirty="0">
                <a:hlinkClick r:id="rId4"/>
              </a:rPr>
              <a:t>Slecht slapen, piekeren en stress? (integratie-inburgering.be)</a:t>
            </a:r>
            <a:r>
              <a:rPr lang="nl-NL" dirty="0"/>
              <a:t> geeft praktische tips</a:t>
            </a:r>
          </a:p>
          <a:p>
            <a:pPr lvl="1"/>
            <a:r>
              <a:rPr lang="nl-BE" dirty="0"/>
              <a:t>Zelfzorg is belangrijk!</a:t>
            </a:r>
          </a:p>
          <a:p>
            <a:pPr lvl="1"/>
            <a:r>
              <a:rPr lang="nl-BE" dirty="0"/>
              <a:t>Verwijs vluchtelingen door naar </a:t>
            </a:r>
            <a:r>
              <a:rPr lang="nl-BE" dirty="0" smtClean="0"/>
              <a:t/>
            </a:r>
            <a:br>
              <a:rPr lang="nl-BE" dirty="0" smtClean="0"/>
            </a:br>
            <a:r>
              <a:rPr lang="nl-BE" dirty="0" smtClean="0"/>
              <a:t>professionele </a:t>
            </a:r>
            <a:r>
              <a:rPr lang="nl-BE" dirty="0"/>
              <a:t>instanties (zoals huisarts, </a:t>
            </a:r>
            <a:r>
              <a:rPr lang="nl-BE" dirty="0" smtClean="0"/>
              <a:t/>
            </a:r>
            <a:br>
              <a:rPr lang="nl-BE" dirty="0" smtClean="0"/>
            </a:br>
            <a:r>
              <a:rPr lang="nl-BE" dirty="0" smtClean="0"/>
              <a:t>CAW</a:t>
            </a:r>
            <a:r>
              <a:rPr lang="nl-BE" dirty="0"/>
              <a:t>, CGG, </a:t>
            </a:r>
            <a:r>
              <a:rPr lang="nl-BE" dirty="0" err="1"/>
              <a:t>Solentra</a:t>
            </a:r>
            <a:r>
              <a:rPr lang="nl-BE" dirty="0"/>
              <a:t>, …)</a:t>
            </a:r>
          </a:p>
          <a:p>
            <a:endParaRPr lang="nl-BE" b="0" dirty="0"/>
          </a:p>
        </p:txBody>
      </p:sp>
    </p:spTree>
    <p:extLst>
      <p:ext uri="{BB962C8B-B14F-4D97-AF65-F5344CB8AC3E}">
        <p14:creationId xmlns:p14="http://schemas.microsoft.com/office/powerpoint/2010/main" val="401768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F842D31-3AEC-4CE8-B7B6-257C1CBF436A}"/>
              </a:ext>
            </a:extLst>
          </p:cNvPr>
          <p:cNvSpPr txBox="1"/>
          <p:nvPr/>
        </p:nvSpPr>
        <p:spPr>
          <a:xfrm>
            <a:off x="865296" y="620688"/>
            <a:ext cx="7413407" cy="2677656"/>
          </a:xfrm>
          <a:prstGeom prst="rect">
            <a:avLst/>
          </a:prstGeom>
          <a:noFill/>
        </p:spPr>
        <p:txBody>
          <a:bodyPr wrap="square" rtlCol="0">
            <a:spAutoFit/>
          </a:bodyPr>
          <a:lstStyle/>
          <a:p>
            <a:r>
              <a:rPr lang="nl-BE" sz="3000" b="1" dirty="0">
                <a:solidFill>
                  <a:srgbClr val="F39800"/>
                </a:solidFill>
                <a:latin typeface="Corbel" panose="020B0503020204020204" pitchFamily="34" charset="0"/>
              </a:rPr>
              <a:t>Stand van zaken ondersteuning stad (1)</a:t>
            </a:r>
          </a:p>
          <a:p>
            <a:endParaRPr lang="nl-BE" sz="3000" b="1" dirty="0">
              <a:solidFill>
                <a:srgbClr val="F39800"/>
              </a:solidFill>
              <a:latin typeface="Corbel" panose="020B0503020204020204" pitchFamily="34" charset="0"/>
            </a:endParaRPr>
          </a:p>
          <a:p>
            <a:pPr marL="857250" lvl="1" indent="-514350">
              <a:buFont typeface="Wingdings" panose="05000000000000000000" pitchFamily="2" charset="2"/>
              <a:buChar char="ü"/>
            </a:pPr>
            <a:r>
              <a:rPr lang="nl-BE" sz="2700" dirty="0">
                <a:latin typeface="Corbel" panose="020B0503020204020204" pitchFamily="34" charset="0"/>
              </a:rPr>
              <a:t>Doorgangswoningen – minimale vergoeding</a:t>
            </a:r>
          </a:p>
          <a:p>
            <a:pPr marL="857250" lvl="1" indent="-514350">
              <a:buFont typeface="Wingdings" panose="05000000000000000000" pitchFamily="2" charset="2"/>
              <a:buChar char="ü"/>
            </a:pPr>
            <a:r>
              <a:rPr lang="nl-BE" sz="2700" dirty="0">
                <a:latin typeface="Corbel" panose="020B0503020204020204" pitchFamily="34" charset="0"/>
              </a:rPr>
              <a:t>Ondersteuning gastgezinnen: wegwijs in rechten, verbinding, zoektocht tolken, buddy’s, school, …</a:t>
            </a:r>
          </a:p>
        </p:txBody>
      </p:sp>
      <p:pic>
        <p:nvPicPr>
          <p:cNvPr id="11" name="Afbeelding 10" descr="Afbeelding met gebouw, lucht, buiten, appartementengebouw&#10;&#10;Automatisch gegenereerde beschrijving">
            <a:extLst>
              <a:ext uri="{FF2B5EF4-FFF2-40B4-BE49-F238E27FC236}">
                <a16:creationId xmlns:a16="http://schemas.microsoft.com/office/drawing/2014/main" id="{9368D38B-4836-46D4-95BA-D6D44CA688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4" r="8015"/>
          <a:stretch/>
        </p:blipFill>
        <p:spPr>
          <a:xfrm>
            <a:off x="6285215" y="3264210"/>
            <a:ext cx="1980422" cy="1644966"/>
          </a:xfrm>
          <a:prstGeom prst="roundRect">
            <a:avLst/>
          </a:prstGeom>
        </p:spPr>
      </p:pic>
    </p:spTree>
    <p:extLst>
      <p:ext uri="{BB962C8B-B14F-4D97-AF65-F5344CB8AC3E}">
        <p14:creationId xmlns:p14="http://schemas.microsoft.com/office/powerpoint/2010/main" val="409057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F842D31-3AEC-4CE8-B7B6-257C1CBF436A}"/>
              </a:ext>
            </a:extLst>
          </p:cNvPr>
          <p:cNvSpPr txBox="1"/>
          <p:nvPr/>
        </p:nvSpPr>
        <p:spPr>
          <a:xfrm>
            <a:off x="755576" y="692696"/>
            <a:ext cx="7423123" cy="5093702"/>
          </a:xfrm>
          <a:prstGeom prst="rect">
            <a:avLst/>
          </a:prstGeom>
          <a:noFill/>
        </p:spPr>
        <p:txBody>
          <a:bodyPr wrap="square" rtlCol="0">
            <a:spAutoFit/>
          </a:bodyPr>
          <a:lstStyle/>
          <a:p>
            <a:r>
              <a:rPr lang="nl-BE" sz="3000" b="1" dirty="0">
                <a:solidFill>
                  <a:srgbClr val="F39800"/>
                </a:solidFill>
                <a:latin typeface="Corbel" panose="020B0503020204020204" pitchFamily="34" charset="0"/>
              </a:rPr>
              <a:t>Stand van zaken ondersteuning stad (2)</a:t>
            </a:r>
          </a:p>
          <a:p>
            <a:endParaRPr lang="nl-BE" sz="3000" b="1" dirty="0">
              <a:solidFill>
                <a:srgbClr val="F39800"/>
              </a:solidFill>
              <a:latin typeface="Corbel" panose="020B0503020204020204" pitchFamily="34" charset="0"/>
            </a:endParaRPr>
          </a:p>
          <a:p>
            <a:pPr marL="514350" indent="-514350">
              <a:buFont typeface="Arial" panose="020B0604020202020204" pitchFamily="34" charset="0"/>
              <a:buChar char="•"/>
            </a:pPr>
            <a:r>
              <a:rPr lang="nl-BE" sz="2700" dirty="0">
                <a:latin typeface="Corbel" panose="020B0503020204020204" pitchFamily="34" charset="0"/>
              </a:rPr>
              <a:t>NCCN doet matching op basis van aantal slaapplaatsen en contacteert lokale coördinator</a:t>
            </a:r>
          </a:p>
          <a:p>
            <a:pPr marL="514350" indent="-514350">
              <a:buFont typeface="Arial" panose="020B0604020202020204" pitchFamily="34" charset="0"/>
              <a:buChar char="•"/>
            </a:pPr>
            <a:r>
              <a:rPr lang="nl-BE" sz="2700" dirty="0">
                <a:latin typeface="Corbel" panose="020B0503020204020204" pitchFamily="34" charset="0"/>
              </a:rPr>
              <a:t>Lokale coördinator (Karine Brockmans) neemt contact op met gastgezin (mogelijk ook in het weekend)</a:t>
            </a:r>
          </a:p>
          <a:p>
            <a:pPr marL="514350" indent="-514350">
              <a:buFont typeface="Arial" panose="020B0604020202020204" pitchFamily="34" charset="0"/>
              <a:buChar char="•"/>
            </a:pPr>
            <a:r>
              <a:rPr lang="nl-BE" sz="2800" dirty="0">
                <a:latin typeface="Corbel" panose="020B0503020204020204" pitchFamily="34" charset="0"/>
              </a:rPr>
              <a:t>Op www.diest.be/oekraine</a:t>
            </a:r>
          </a:p>
          <a:p>
            <a:pPr marL="857250" lvl="1" indent="-514350">
              <a:buFont typeface="Wingdings" panose="05000000000000000000" pitchFamily="2" charset="2"/>
              <a:buChar char="ü"/>
            </a:pPr>
            <a:r>
              <a:rPr lang="nl-BE" sz="2400" dirty="0">
                <a:latin typeface="Corbel" panose="020B0503020204020204" pitchFamily="34" charset="0"/>
              </a:rPr>
              <a:t>Tolken en vertalen</a:t>
            </a:r>
          </a:p>
          <a:p>
            <a:pPr marL="800100" lvl="1" indent="-457200">
              <a:buFont typeface="Wingdings" panose="05000000000000000000" pitchFamily="2" charset="2"/>
              <a:buChar char="ü"/>
            </a:pPr>
            <a:r>
              <a:rPr lang="nl-BE" sz="2400" dirty="0">
                <a:latin typeface="Corbel" panose="020B0503020204020204" pitchFamily="34" charset="0"/>
              </a:rPr>
              <a:t>Goederen voor Oekraïne</a:t>
            </a:r>
          </a:p>
          <a:p>
            <a:pPr marL="514350" indent="-514350">
              <a:buFont typeface="Arial" panose="020B0604020202020204" pitchFamily="34" charset="0"/>
              <a:buChar char="•"/>
            </a:pPr>
            <a:endParaRPr lang="nl-BE" sz="2700" dirty="0">
              <a:latin typeface="Corbel" panose="020B0503020204020204" pitchFamily="34" charset="0"/>
            </a:endParaRPr>
          </a:p>
          <a:p>
            <a:pPr marL="514350" indent="-514350">
              <a:buFont typeface="Arial" panose="020B0604020202020204" pitchFamily="34" charset="0"/>
              <a:buChar char="•"/>
            </a:pPr>
            <a:endParaRPr lang="nl-BE" sz="2700" dirty="0">
              <a:solidFill>
                <a:srgbClr val="0070C0"/>
              </a:solidFill>
              <a:latin typeface="Corbel" panose="020B0503020204020204" pitchFamily="34" charset="0"/>
            </a:endParaRPr>
          </a:p>
        </p:txBody>
      </p:sp>
    </p:spTree>
    <p:extLst>
      <p:ext uri="{BB962C8B-B14F-4D97-AF65-F5344CB8AC3E}">
        <p14:creationId xmlns:p14="http://schemas.microsoft.com/office/powerpoint/2010/main" val="266807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F842D31-3AEC-4CE8-B7B6-257C1CBF436A}"/>
              </a:ext>
            </a:extLst>
          </p:cNvPr>
          <p:cNvSpPr txBox="1"/>
          <p:nvPr/>
        </p:nvSpPr>
        <p:spPr>
          <a:xfrm>
            <a:off x="582347" y="620688"/>
            <a:ext cx="7423123" cy="3508653"/>
          </a:xfrm>
          <a:prstGeom prst="rect">
            <a:avLst/>
          </a:prstGeom>
          <a:noFill/>
        </p:spPr>
        <p:txBody>
          <a:bodyPr wrap="square" rtlCol="0">
            <a:spAutoFit/>
          </a:bodyPr>
          <a:lstStyle/>
          <a:p>
            <a:r>
              <a:rPr lang="nl-BE" sz="3000" b="1" dirty="0">
                <a:solidFill>
                  <a:srgbClr val="F39800"/>
                </a:solidFill>
                <a:latin typeface="Corbel" panose="020B0503020204020204" pitchFamily="34" charset="0"/>
              </a:rPr>
              <a:t>Screening </a:t>
            </a:r>
          </a:p>
          <a:p>
            <a:endParaRPr lang="nl-BE" sz="3000" b="1" dirty="0">
              <a:solidFill>
                <a:srgbClr val="F39800"/>
              </a:solidFill>
              <a:latin typeface="Corbel" panose="020B0503020204020204" pitchFamily="34" charset="0"/>
            </a:endParaRPr>
          </a:p>
          <a:p>
            <a:pPr marL="457200" indent="-457200">
              <a:buFont typeface="Arial" panose="020B0604020202020204" pitchFamily="34" charset="0"/>
              <a:buChar char="•"/>
            </a:pPr>
            <a:r>
              <a:rPr lang="nl-BE" sz="2700" dirty="0">
                <a:latin typeface="Corbel" panose="020B0503020204020204" pitchFamily="34" charset="0"/>
              </a:rPr>
              <a:t>Woonstcontrole: niet verplicht, maar </a:t>
            </a:r>
            <a:br>
              <a:rPr lang="nl-BE" sz="2700" dirty="0">
                <a:latin typeface="Corbel" panose="020B0503020204020204" pitchFamily="34" charset="0"/>
              </a:rPr>
            </a:br>
            <a:r>
              <a:rPr lang="nl-BE" sz="2700" dirty="0">
                <a:latin typeface="Corbel" panose="020B0503020204020204" pitchFamily="34" charset="0"/>
              </a:rPr>
              <a:t>er zullen steekproeven gedaan worden</a:t>
            </a:r>
          </a:p>
          <a:p>
            <a:pPr marL="514350" indent="-514350">
              <a:buFont typeface="Arial" panose="020B0604020202020204" pitchFamily="34" charset="0"/>
              <a:buChar char="•"/>
            </a:pPr>
            <a:r>
              <a:rPr lang="nl-BE" sz="2700" dirty="0">
                <a:latin typeface="Corbel" panose="020B0503020204020204" pitchFamily="34" charset="0"/>
              </a:rPr>
              <a:t>Ongeschikt en onbewoonbaar verklaarde woningen worden geweerd</a:t>
            </a:r>
          </a:p>
          <a:p>
            <a:pPr marL="514350" indent="-514350">
              <a:buFont typeface="Arial" panose="020B0604020202020204" pitchFamily="34" charset="0"/>
              <a:buChar char="•"/>
            </a:pPr>
            <a:r>
              <a:rPr lang="nl-BE" sz="2700" dirty="0">
                <a:latin typeface="Corbel" panose="020B0503020204020204" pitchFamily="34" charset="0"/>
              </a:rPr>
              <a:t>Bewijs van goed gedrag en zeden</a:t>
            </a:r>
          </a:p>
          <a:p>
            <a:pPr marL="514350" indent="-514350">
              <a:buFont typeface="Arial" panose="020B0604020202020204" pitchFamily="34" charset="0"/>
              <a:buChar char="•"/>
            </a:pPr>
            <a:endParaRPr lang="nl-BE" sz="2700" dirty="0">
              <a:solidFill>
                <a:srgbClr val="0070C0"/>
              </a:solidFill>
              <a:latin typeface="Corbel" panose="020B0503020204020204" pitchFamily="34" charset="0"/>
            </a:endParaRPr>
          </a:p>
        </p:txBody>
      </p:sp>
      <p:pic>
        <p:nvPicPr>
          <p:cNvPr id="4" name="Afbeelding 3" descr="Afbeelding met tafelgerei&#10;&#10;Automatisch gegenereerde beschrijving">
            <a:extLst>
              <a:ext uri="{FF2B5EF4-FFF2-40B4-BE49-F238E27FC236}">
                <a16:creationId xmlns:a16="http://schemas.microsoft.com/office/drawing/2014/main" id="{AC5843DB-2B98-43F0-B14F-6DDCFD31E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140968"/>
            <a:ext cx="2081485" cy="2081485"/>
          </a:xfrm>
          <a:prstGeom prst="rect">
            <a:avLst/>
          </a:prstGeom>
        </p:spPr>
      </p:pic>
    </p:spTree>
    <p:extLst>
      <p:ext uri="{BB962C8B-B14F-4D97-AF65-F5344CB8AC3E}">
        <p14:creationId xmlns:p14="http://schemas.microsoft.com/office/powerpoint/2010/main" val="32567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F842D31-3AEC-4CE8-B7B6-257C1CBF436A}"/>
              </a:ext>
            </a:extLst>
          </p:cNvPr>
          <p:cNvSpPr txBox="1"/>
          <p:nvPr/>
        </p:nvSpPr>
        <p:spPr>
          <a:xfrm>
            <a:off x="760564" y="3223467"/>
            <a:ext cx="7423123" cy="553998"/>
          </a:xfrm>
          <a:prstGeom prst="rect">
            <a:avLst/>
          </a:prstGeom>
          <a:noFill/>
        </p:spPr>
        <p:txBody>
          <a:bodyPr wrap="square" rtlCol="0">
            <a:spAutoFit/>
          </a:bodyPr>
          <a:lstStyle/>
          <a:p>
            <a:pPr algn="ctr"/>
            <a:r>
              <a:rPr lang="nl-BE" sz="3000" b="1" dirty="0">
                <a:solidFill>
                  <a:srgbClr val="F39800"/>
                </a:solidFill>
                <a:latin typeface="Corbel" panose="020B0503020204020204" pitchFamily="34" charset="0"/>
              </a:rPr>
              <a:t>Van harte welkom! </a:t>
            </a:r>
          </a:p>
        </p:txBody>
      </p:sp>
    </p:spTree>
    <p:extLst>
      <p:ext uri="{BB962C8B-B14F-4D97-AF65-F5344CB8AC3E}">
        <p14:creationId xmlns:p14="http://schemas.microsoft.com/office/powerpoint/2010/main" val="410066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F842D31-3AEC-4CE8-B7B6-257C1CBF436A}"/>
              </a:ext>
            </a:extLst>
          </p:cNvPr>
          <p:cNvSpPr txBox="1"/>
          <p:nvPr/>
        </p:nvSpPr>
        <p:spPr>
          <a:xfrm>
            <a:off x="611560" y="116632"/>
            <a:ext cx="7423123" cy="5586145"/>
          </a:xfrm>
          <a:prstGeom prst="rect">
            <a:avLst/>
          </a:prstGeom>
          <a:noFill/>
        </p:spPr>
        <p:txBody>
          <a:bodyPr wrap="square" rtlCol="0">
            <a:spAutoFit/>
          </a:bodyPr>
          <a:lstStyle/>
          <a:p>
            <a:r>
              <a:rPr lang="nl-BE" sz="3000" b="1" dirty="0">
                <a:solidFill>
                  <a:schemeClr val="tx2"/>
                </a:solidFill>
                <a:latin typeface="Corbel" panose="020B0503020204020204" pitchFamily="34" charset="0"/>
              </a:rPr>
              <a:t>Gezondheid</a:t>
            </a:r>
          </a:p>
          <a:p>
            <a:endParaRPr lang="nl-BE" sz="3000" b="1" dirty="0">
              <a:solidFill>
                <a:schemeClr val="tx2"/>
              </a:solidFill>
              <a:latin typeface="Corbel" panose="020B0503020204020204" pitchFamily="34" charset="0"/>
            </a:endParaRPr>
          </a:p>
          <a:p>
            <a:pPr marL="514350" indent="-514350">
              <a:buFont typeface="Arial" panose="020B0604020202020204" pitchFamily="34" charset="0"/>
              <a:buChar char="•"/>
            </a:pPr>
            <a:r>
              <a:rPr lang="nl-BE" sz="2700" dirty="0">
                <a:latin typeface="Corbel" panose="020B0503020204020204" pitchFamily="34" charset="0"/>
              </a:rPr>
              <a:t>Mogelijkheid tot </a:t>
            </a:r>
            <a:r>
              <a:rPr lang="nl-BE" sz="2700" dirty="0" err="1">
                <a:latin typeface="Corbel" panose="020B0503020204020204" pitchFamily="34" charset="0"/>
              </a:rPr>
              <a:t>coronatesting</a:t>
            </a:r>
            <a:r>
              <a:rPr lang="nl-BE" sz="2700" dirty="0">
                <a:latin typeface="Corbel" panose="020B0503020204020204" pitchFamily="34" charset="0"/>
              </a:rPr>
              <a:t> en -vaccinatie</a:t>
            </a:r>
          </a:p>
          <a:p>
            <a:pPr marL="514350" indent="-514350">
              <a:buFont typeface="Arial" panose="020B0604020202020204" pitchFamily="34" charset="0"/>
              <a:buChar char="•"/>
            </a:pPr>
            <a:r>
              <a:rPr lang="nl-BE" sz="2700" dirty="0">
                <a:latin typeface="Corbel" panose="020B0503020204020204" pitchFamily="34" charset="0"/>
              </a:rPr>
              <a:t>Team infectieziekten onderzoekt welke bijkomende testen nodig zijn</a:t>
            </a:r>
          </a:p>
          <a:p>
            <a:pPr marL="514350" indent="-514350">
              <a:buFont typeface="Arial" panose="020B0604020202020204" pitchFamily="34" charset="0"/>
              <a:buChar char="•"/>
            </a:pPr>
            <a:r>
              <a:rPr lang="nl-BE" sz="2700" dirty="0">
                <a:latin typeface="Corbel" panose="020B0503020204020204" pitchFamily="34" charset="0"/>
              </a:rPr>
              <a:t>Meer info? </a:t>
            </a:r>
          </a:p>
          <a:p>
            <a:pPr marL="857250" lvl="1" indent="-514350">
              <a:buFont typeface="Arial" panose="020B0604020202020204" pitchFamily="34" charset="0"/>
              <a:buChar char="•"/>
            </a:pPr>
            <a:r>
              <a:rPr lang="nl-BE" sz="2700" dirty="0">
                <a:latin typeface="Corbel" panose="020B0503020204020204" pitchFamily="34" charset="0"/>
              </a:rPr>
              <a:t>Vaccinatiecentrum Diest</a:t>
            </a:r>
          </a:p>
          <a:p>
            <a:pPr marL="857250" lvl="1" indent="-514350">
              <a:buFont typeface="Arial" panose="020B0604020202020204" pitchFamily="34" charset="0"/>
              <a:buChar char="•"/>
            </a:pPr>
            <a:r>
              <a:rPr lang="nl-BE" sz="2700" dirty="0">
                <a:latin typeface="Corbel" panose="020B0503020204020204" pitchFamily="34" charset="0"/>
              </a:rPr>
              <a:t>Industrieterrein 8 – tegenover </a:t>
            </a:r>
            <a:r>
              <a:rPr lang="nl-BE" sz="2700" dirty="0" err="1">
                <a:latin typeface="Corbel" panose="020B0503020204020204" pitchFamily="34" charset="0"/>
              </a:rPr>
              <a:t>Harol</a:t>
            </a:r>
            <a:endParaRPr lang="nl-BE" sz="2700" dirty="0">
              <a:latin typeface="Corbel" panose="020B0503020204020204" pitchFamily="34" charset="0"/>
            </a:endParaRPr>
          </a:p>
          <a:p>
            <a:pPr marL="857250" lvl="1" indent="-514350">
              <a:buFont typeface="Arial" panose="020B0604020202020204" pitchFamily="34" charset="0"/>
              <a:buChar char="•"/>
            </a:pPr>
            <a:r>
              <a:rPr lang="nl-BE" sz="2700" dirty="0">
                <a:latin typeface="Corbel" panose="020B0503020204020204" pitchFamily="34" charset="0"/>
              </a:rPr>
              <a:t>013/39 19 19 elke werkdag van 9.00u tot 16.00u</a:t>
            </a:r>
          </a:p>
          <a:p>
            <a:endParaRPr lang="nl-BE" sz="2700" dirty="0">
              <a:solidFill>
                <a:srgbClr val="0070C0"/>
              </a:solidFill>
              <a:latin typeface="Corbel" panose="020B0503020204020204" pitchFamily="34" charset="0"/>
            </a:endParaRPr>
          </a:p>
          <a:p>
            <a:pPr marL="514350" indent="-514350">
              <a:buFont typeface="Arial" panose="020B0604020202020204" pitchFamily="34" charset="0"/>
              <a:buChar char="•"/>
            </a:pPr>
            <a:endParaRPr lang="nl-BE" sz="2700" dirty="0">
              <a:solidFill>
                <a:srgbClr val="0070C0"/>
              </a:solidFill>
              <a:latin typeface="Corbel" panose="020B0503020204020204" pitchFamily="34" charset="0"/>
            </a:endParaRPr>
          </a:p>
          <a:p>
            <a:endParaRPr lang="nl-BE" sz="2700" dirty="0">
              <a:solidFill>
                <a:srgbClr val="0070C0"/>
              </a:solidFill>
              <a:latin typeface="Corbel" panose="020B0503020204020204" pitchFamily="34" charset="0"/>
            </a:endParaRPr>
          </a:p>
        </p:txBody>
      </p:sp>
      <p:pic>
        <p:nvPicPr>
          <p:cNvPr id="5" name="Afbeelding 4" descr="Afbeelding met persoon, binnen, ondergoed&#10;&#10;Automatisch gegenereerde beschrijving">
            <a:extLst>
              <a:ext uri="{FF2B5EF4-FFF2-40B4-BE49-F238E27FC236}">
                <a16:creationId xmlns:a16="http://schemas.microsoft.com/office/drawing/2014/main" id="{7A17377C-E3AC-4C45-96D5-FC6883BE11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519"/>
          <a:stretch/>
        </p:blipFill>
        <p:spPr>
          <a:xfrm>
            <a:off x="5972120" y="4005064"/>
            <a:ext cx="2560320" cy="1390240"/>
          </a:xfrm>
          <a:prstGeom prst="roundRect">
            <a:avLst/>
          </a:prstGeom>
        </p:spPr>
      </p:pic>
    </p:spTree>
    <p:extLst>
      <p:ext uri="{BB962C8B-B14F-4D97-AF65-F5344CB8AC3E}">
        <p14:creationId xmlns:p14="http://schemas.microsoft.com/office/powerpoint/2010/main" val="3219285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F842D31-3AEC-4CE8-B7B6-257C1CBF436A}"/>
              </a:ext>
            </a:extLst>
          </p:cNvPr>
          <p:cNvSpPr txBox="1"/>
          <p:nvPr/>
        </p:nvSpPr>
        <p:spPr>
          <a:xfrm>
            <a:off x="611560" y="116632"/>
            <a:ext cx="7423123" cy="6032421"/>
          </a:xfrm>
          <a:prstGeom prst="rect">
            <a:avLst/>
          </a:prstGeom>
          <a:noFill/>
        </p:spPr>
        <p:txBody>
          <a:bodyPr wrap="square" rtlCol="0">
            <a:spAutoFit/>
          </a:bodyPr>
          <a:lstStyle/>
          <a:p>
            <a:r>
              <a:rPr lang="nl-BE" sz="3600" b="1" dirty="0">
                <a:solidFill>
                  <a:schemeClr val="tx2"/>
                </a:solidFill>
                <a:latin typeface="Corbel" panose="020B0503020204020204" pitchFamily="34" charset="0"/>
              </a:rPr>
              <a:t>Aanbod Diest</a:t>
            </a:r>
          </a:p>
          <a:p>
            <a:endParaRPr lang="nl-BE" sz="3000" b="1" dirty="0">
              <a:solidFill>
                <a:schemeClr val="tx2"/>
              </a:solidFill>
              <a:latin typeface="Corbel" panose="020B0503020204020204" pitchFamily="34" charset="0"/>
            </a:endParaRPr>
          </a:p>
          <a:p>
            <a:pPr marL="457200" indent="-457200">
              <a:buFont typeface="Arial" panose="020B0604020202020204" pitchFamily="34" charset="0"/>
              <a:buChar char="•"/>
            </a:pPr>
            <a:r>
              <a:rPr lang="nl-BE" sz="2800" dirty="0" err="1">
                <a:latin typeface="Corbel" panose="020B0503020204020204" pitchFamily="34" charset="0"/>
              </a:rPr>
              <a:t>Peuterspeelpunt</a:t>
            </a:r>
            <a:r>
              <a:rPr lang="nl-BE" sz="2800" dirty="0">
                <a:latin typeface="Corbel" panose="020B0503020204020204" pitchFamily="34" charset="0"/>
              </a:rPr>
              <a:t> op donderdag</a:t>
            </a:r>
          </a:p>
          <a:p>
            <a:pPr marL="457200" indent="-457200">
              <a:buFont typeface="Arial" panose="020B0604020202020204" pitchFamily="34" charset="0"/>
              <a:buChar char="•"/>
            </a:pPr>
            <a:r>
              <a:rPr lang="nl-BE" sz="2800" dirty="0">
                <a:latin typeface="Corbel" panose="020B0503020204020204" pitchFamily="34" charset="0"/>
              </a:rPr>
              <a:t>Taalbad in paasvakantie voor kinderen 5 tot 13 jaar</a:t>
            </a:r>
          </a:p>
          <a:p>
            <a:pPr marL="457200" indent="-457200">
              <a:buFont typeface="Arial" panose="020B0604020202020204" pitchFamily="34" charset="0"/>
              <a:buChar char="•"/>
            </a:pPr>
            <a:r>
              <a:rPr lang="nl-BE" sz="2800" dirty="0">
                <a:latin typeface="Corbel" panose="020B0503020204020204" pitchFamily="34" charset="0"/>
              </a:rPr>
              <a:t>Toeleiding naar bestaand vrijetijdsaanbod</a:t>
            </a:r>
          </a:p>
          <a:p>
            <a:pPr marL="457200" indent="-457200">
              <a:buFont typeface="Arial" panose="020B0604020202020204" pitchFamily="34" charset="0"/>
              <a:buChar char="•"/>
            </a:pPr>
            <a:r>
              <a:rPr lang="nl-BE" sz="2800" dirty="0">
                <a:latin typeface="Corbel" panose="020B0503020204020204" pitchFamily="34" charset="0"/>
              </a:rPr>
              <a:t>Taalpunt in bibliotheek</a:t>
            </a:r>
          </a:p>
          <a:p>
            <a:pPr marL="457200" indent="-457200">
              <a:buFont typeface="Arial" panose="020B0604020202020204" pitchFamily="34" charset="0"/>
              <a:buChar char="•"/>
            </a:pPr>
            <a:r>
              <a:rPr lang="nl-BE" sz="2800" dirty="0" err="1">
                <a:latin typeface="Corbel" panose="020B0503020204020204" pitchFamily="34" charset="0"/>
              </a:rPr>
              <a:t>Taaloefenkansen</a:t>
            </a:r>
            <a:endParaRPr lang="nl-BE" sz="2800" dirty="0">
              <a:latin typeface="Corbel" panose="020B0503020204020204" pitchFamily="34" charset="0"/>
            </a:endParaRPr>
          </a:p>
          <a:p>
            <a:pPr marL="457200" indent="-457200">
              <a:buFont typeface="Arial" panose="020B0604020202020204" pitchFamily="34" charset="0"/>
              <a:buChar char="•"/>
            </a:pPr>
            <a:r>
              <a:rPr lang="nl-BE" sz="2800" dirty="0" err="1">
                <a:latin typeface="Corbel" panose="020B0503020204020204" pitchFamily="34" charset="0"/>
              </a:rPr>
              <a:t>Arktos</a:t>
            </a:r>
            <a:endParaRPr lang="nl-BE" sz="2800" dirty="0">
              <a:latin typeface="Corbel" panose="020B0503020204020204" pitchFamily="34" charset="0"/>
            </a:endParaRPr>
          </a:p>
          <a:p>
            <a:pPr marL="457200" indent="-457200">
              <a:buFont typeface="Arial" panose="020B0604020202020204" pitchFamily="34" charset="0"/>
              <a:buChar char="•"/>
            </a:pPr>
            <a:r>
              <a:rPr lang="nl-BE" sz="2800" dirty="0">
                <a:latin typeface="Corbel" panose="020B0503020204020204" pitchFamily="34" charset="0"/>
              </a:rPr>
              <a:t>Vrijwilligerswerk</a:t>
            </a:r>
          </a:p>
          <a:p>
            <a:pPr marL="457200" indent="-457200">
              <a:buFont typeface="Arial" panose="020B0604020202020204" pitchFamily="34" charset="0"/>
              <a:buChar char="•"/>
            </a:pPr>
            <a:r>
              <a:rPr lang="nl-BE" sz="2800" dirty="0">
                <a:latin typeface="Corbel" panose="020B0503020204020204" pitchFamily="34" charset="0"/>
              </a:rPr>
              <a:t>Buddy’s</a:t>
            </a:r>
          </a:p>
          <a:p>
            <a:endParaRPr lang="nl-BE" sz="1400" dirty="0">
              <a:solidFill>
                <a:srgbClr val="0070C0"/>
              </a:solidFill>
              <a:latin typeface="Calibri" panose="020F0502020204030204" pitchFamily="34" charset="0"/>
              <a:cs typeface="Calibri" panose="020F0502020204030204" pitchFamily="34" charset="0"/>
            </a:endParaRPr>
          </a:p>
          <a:p>
            <a:pPr marL="514350" indent="-514350">
              <a:buFont typeface="Arial" panose="020B0604020202020204" pitchFamily="34" charset="0"/>
              <a:buChar char="•"/>
            </a:pPr>
            <a:endParaRPr lang="nl-BE" sz="2700" dirty="0">
              <a:solidFill>
                <a:srgbClr val="0070C0"/>
              </a:solidFill>
              <a:latin typeface="Corbel" panose="020B0503020204020204" pitchFamily="34" charset="0"/>
            </a:endParaRPr>
          </a:p>
          <a:p>
            <a:endParaRPr lang="nl-BE" sz="2700" dirty="0">
              <a:solidFill>
                <a:srgbClr val="0070C0"/>
              </a:solidFill>
              <a:latin typeface="Corbel" panose="020B0503020204020204" pitchFamily="34" charset="0"/>
            </a:endParaRPr>
          </a:p>
        </p:txBody>
      </p:sp>
    </p:spTree>
    <p:extLst>
      <p:ext uri="{BB962C8B-B14F-4D97-AF65-F5344CB8AC3E}">
        <p14:creationId xmlns:p14="http://schemas.microsoft.com/office/powerpoint/2010/main" val="201492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F842D31-3AEC-4CE8-B7B6-257C1CBF436A}"/>
              </a:ext>
            </a:extLst>
          </p:cNvPr>
          <p:cNvSpPr txBox="1"/>
          <p:nvPr/>
        </p:nvSpPr>
        <p:spPr>
          <a:xfrm>
            <a:off x="971600" y="620688"/>
            <a:ext cx="7423123" cy="6078587"/>
          </a:xfrm>
          <a:prstGeom prst="rect">
            <a:avLst/>
          </a:prstGeom>
          <a:noFill/>
        </p:spPr>
        <p:txBody>
          <a:bodyPr wrap="square" rtlCol="0">
            <a:spAutoFit/>
          </a:bodyPr>
          <a:lstStyle/>
          <a:p>
            <a:r>
              <a:rPr lang="nl-BE" sz="3000" b="1" dirty="0">
                <a:solidFill>
                  <a:srgbClr val="F39800"/>
                </a:solidFill>
                <a:latin typeface="Corbel" panose="020B0503020204020204" pitchFamily="34" charset="0"/>
              </a:rPr>
              <a:t>Wat wil jij als vrijwilliger doen?</a:t>
            </a:r>
          </a:p>
          <a:p>
            <a:endParaRPr lang="nl-BE" sz="3000" b="1" dirty="0">
              <a:solidFill>
                <a:srgbClr val="F39800"/>
              </a:solidFill>
              <a:latin typeface="Corbel" panose="020B0503020204020204" pitchFamily="34" charset="0"/>
            </a:endParaRPr>
          </a:p>
          <a:p>
            <a:pPr marL="457200" indent="-457200">
              <a:buFont typeface="Arial" panose="020B0604020202020204" pitchFamily="34" charset="0"/>
              <a:buChar char="•"/>
            </a:pPr>
            <a:r>
              <a:rPr lang="nl-BE" sz="2800" dirty="0">
                <a:latin typeface="Corbel" panose="020B0503020204020204" pitchFamily="34" charset="0"/>
              </a:rPr>
              <a:t>Mensen op sleeptouw nemen (vervoer, rondleiden in Diest, helpen bij papierwerk, …) </a:t>
            </a:r>
          </a:p>
          <a:p>
            <a:pPr marL="342900" indent="-457200">
              <a:buFont typeface="Arial" panose="020B0604020202020204" pitchFamily="34" charset="0"/>
              <a:buChar char="•"/>
            </a:pPr>
            <a:r>
              <a:rPr lang="nl-BE" sz="2800" dirty="0">
                <a:latin typeface="Corbel" panose="020B0503020204020204" pitchFamily="34" charset="0"/>
              </a:rPr>
              <a:t>Psychologisch begeleiden van mensen</a:t>
            </a:r>
          </a:p>
          <a:p>
            <a:pPr marL="342900" indent="-457200">
              <a:buFont typeface="Arial" panose="020B0604020202020204" pitchFamily="34" charset="0"/>
              <a:buChar char="•"/>
            </a:pPr>
            <a:r>
              <a:rPr lang="nl-BE" sz="2800" dirty="0">
                <a:latin typeface="Corbel" panose="020B0503020204020204" pitchFamily="34" charset="0"/>
              </a:rPr>
              <a:t>Handen uit de mouwen (klussen, helpen bij acties en activiteiten, …)</a:t>
            </a:r>
          </a:p>
          <a:p>
            <a:pPr marL="342900" lvl="1"/>
            <a:endParaRPr lang="nl-BE" sz="2700" dirty="0">
              <a:latin typeface="Corbel" panose="020B0503020204020204" pitchFamily="34" charset="0"/>
            </a:endParaRPr>
          </a:p>
          <a:p>
            <a:pPr marL="342900" indent="-457200">
              <a:buFont typeface="Arial" panose="020B0604020202020204" pitchFamily="34" charset="0"/>
              <a:buChar char="•"/>
            </a:pPr>
            <a:endParaRPr lang="nl-BE" sz="2700" dirty="0">
              <a:latin typeface="Corbel" panose="020B0503020204020204" pitchFamily="34" charset="0"/>
            </a:endParaRPr>
          </a:p>
          <a:p>
            <a:endParaRPr lang="nl-BE" sz="2700" dirty="0">
              <a:latin typeface="Corbel" panose="020B0503020204020204" pitchFamily="34" charset="0"/>
            </a:endParaRPr>
          </a:p>
          <a:p>
            <a:pPr lvl="1"/>
            <a:endParaRPr lang="nl-BE" sz="2700" dirty="0">
              <a:solidFill>
                <a:srgbClr val="0070C0"/>
              </a:solidFill>
              <a:latin typeface="Corbel" panose="020B0503020204020204" pitchFamily="34" charset="0"/>
            </a:endParaRPr>
          </a:p>
          <a:p>
            <a:pPr lvl="1"/>
            <a:endParaRPr lang="nl-BE" sz="2700" dirty="0">
              <a:solidFill>
                <a:srgbClr val="0070C0"/>
              </a:solidFill>
              <a:latin typeface="Corbel" panose="020B0503020204020204" pitchFamily="34" charset="0"/>
            </a:endParaRPr>
          </a:p>
          <a:p>
            <a:pPr lvl="1"/>
            <a:r>
              <a:rPr lang="nl-BE" sz="2700" dirty="0">
                <a:solidFill>
                  <a:srgbClr val="0070C0"/>
                </a:solidFill>
                <a:latin typeface="Corbel" panose="020B0503020204020204" pitchFamily="34" charset="0"/>
              </a:rPr>
              <a:t> </a:t>
            </a:r>
            <a:endParaRPr lang="nl-BE" sz="2400" dirty="0">
              <a:solidFill>
                <a:srgbClr val="0070C0"/>
              </a:solidFill>
              <a:latin typeface="Corbel" panose="020B0503020204020204" pitchFamily="34" charset="0"/>
            </a:endParaRPr>
          </a:p>
          <a:p>
            <a:pPr marL="514350" indent="-514350">
              <a:buFont typeface="Arial" panose="020B0604020202020204" pitchFamily="34" charset="0"/>
              <a:buChar char="•"/>
            </a:pPr>
            <a:endParaRPr lang="nl-BE" sz="2700" dirty="0">
              <a:solidFill>
                <a:srgbClr val="0070C0"/>
              </a:solidFill>
              <a:latin typeface="Corbel" panose="020B0503020204020204" pitchFamily="34" charset="0"/>
            </a:endParaRPr>
          </a:p>
        </p:txBody>
      </p:sp>
    </p:spTree>
    <p:extLst>
      <p:ext uri="{BB962C8B-B14F-4D97-AF65-F5344CB8AC3E}">
        <p14:creationId xmlns:p14="http://schemas.microsoft.com/office/powerpoint/2010/main" val="88652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F842D31-3AEC-4CE8-B7B6-257C1CBF436A}"/>
              </a:ext>
            </a:extLst>
          </p:cNvPr>
          <p:cNvSpPr txBox="1"/>
          <p:nvPr/>
        </p:nvSpPr>
        <p:spPr>
          <a:xfrm>
            <a:off x="860438" y="908720"/>
            <a:ext cx="7423123" cy="2262158"/>
          </a:xfrm>
          <a:prstGeom prst="rect">
            <a:avLst/>
          </a:prstGeom>
          <a:noFill/>
        </p:spPr>
        <p:txBody>
          <a:bodyPr wrap="square" rtlCol="0">
            <a:spAutoFit/>
          </a:bodyPr>
          <a:lstStyle/>
          <a:p>
            <a:r>
              <a:rPr lang="nl-BE" sz="3000" b="1" dirty="0">
                <a:solidFill>
                  <a:srgbClr val="F39800"/>
                </a:solidFill>
                <a:latin typeface="Corbel" panose="020B0503020204020204" pitchFamily="34" charset="0"/>
              </a:rPr>
              <a:t>Wat als het niet meer lukt?</a:t>
            </a:r>
          </a:p>
          <a:p>
            <a:endParaRPr lang="nl-BE" sz="3000" b="1" dirty="0">
              <a:solidFill>
                <a:srgbClr val="F39800"/>
              </a:solidFill>
              <a:latin typeface="Corbel" panose="020B0503020204020204" pitchFamily="34" charset="0"/>
            </a:endParaRPr>
          </a:p>
          <a:p>
            <a:pPr marL="514350" indent="-514350">
              <a:buFont typeface="Arial" panose="020B0604020202020204" pitchFamily="34" charset="0"/>
              <a:buChar char="•"/>
            </a:pPr>
            <a:r>
              <a:rPr lang="nl-BE" sz="2700" dirty="0">
                <a:latin typeface="Corbel" panose="020B0503020204020204" pitchFamily="34" charset="0"/>
              </a:rPr>
              <a:t>Algemene contactnummer: 013 357 700  </a:t>
            </a:r>
            <a:endParaRPr lang="nl-BE" sz="2700" dirty="0">
              <a:highlight>
                <a:srgbClr val="FFFF00"/>
              </a:highlight>
              <a:latin typeface="Corbel" panose="020B0503020204020204" pitchFamily="34" charset="0"/>
            </a:endParaRPr>
          </a:p>
          <a:p>
            <a:pPr marL="514350" indent="-514350">
              <a:buFont typeface="Arial" panose="020B0604020202020204" pitchFamily="34" charset="0"/>
              <a:buChar char="•"/>
            </a:pPr>
            <a:r>
              <a:rPr lang="nl-BE" sz="2700" dirty="0">
                <a:latin typeface="Corbel" panose="020B0503020204020204" pitchFamily="34" charset="0"/>
              </a:rPr>
              <a:t>Beperkt reserveaanbod door de stad</a:t>
            </a:r>
          </a:p>
          <a:p>
            <a:pPr marL="514350" indent="-514350">
              <a:buFont typeface="Arial" panose="020B0604020202020204" pitchFamily="34" charset="0"/>
              <a:buChar char="•"/>
            </a:pPr>
            <a:endParaRPr lang="nl-BE" sz="2700" dirty="0">
              <a:solidFill>
                <a:srgbClr val="0070C0"/>
              </a:solidFill>
              <a:latin typeface="Corbel" panose="020B0503020204020204" pitchFamily="34" charset="0"/>
            </a:endParaRPr>
          </a:p>
        </p:txBody>
      </p:sp>
    </p:spTree>
    <p:extLst>
      <p:ext uri="{BB962C8B-B14F-4D97-AF65-F5344CB8AC3E}">
        <p14:creationId xmlns:p14="http://schemas.microsoft.com/office/powerpoint/2010/main" val="228102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F842D31-3AEC-4CE8-B7B6-257C1CBF436A}"/>
              </a:ext>
            </a:extLst>
          </p:cNvPr>
          <p:cNvSpPr txBox="1"/>
          <p:nvPr/>
        </p:nvSpPr>
        <p:spPr>
          <a:xfrm>
            <a:off x="1" y="3349435"/>
            <a:ext cx="9144000" cy="553998"/>
          </a:xfrm>
          <a:prstGeom prst="rect">
            <a:avLst/>
          </a:prstGeom>
          <a:noFill/>
        </p:spPr>
        <p:txBody>
          <a:bodyPr wrap="square" rtlCol="0">
            <a:spAutoFit/>
          </a:bodyPr>
          <a:lstStyle/>
          <a:p>
            <a:pPr algn="ctr"/>
            <a:r>
              <a:rPr lang="nl-BE" sz="3000" b="1" dirty="0">
                <a:solidFill>
                  <a:srgbClr val="F39800"/>
                </a:solidFill>
                <a:latin typeface="Corbel" panose="020B0503020204020204" pitchFamily="34" charset="0"/>
              </a:rPr>
              <a:t>Zijn er nog vragen? </a:t>
            </a:r>
          </a:p>
        </p:txBody>
      </p:sp>
    </p:spTree>
    <p:extLst>
      <p:ext uri="{BB962C8B-B14F-4D97-AF65-F5344CB8AC3E}">
        <p14:creationId xmlns:p14="http://schemas.microsoft.com/office/powerpoint/2010/main" val="232109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illustratie, vectorafbeeldingen&#10;&#10;Automatisch gegenereerde beschrijving">
            <a:extLst>
              <a:ext uri="{FF2B5EF4-FFF2-40B4-BE49-F238E27FC236}">
                <a16:creationId xmlns:a16="http://schemas.microsoft.com/office/drawing/2014/main" id="{18A2D4A8-B3BF-49F5-8390-B4B6EB1651DC}"/>
              </a:ext>
            </a:extLst>
          </p:cNvPr>
          <p:cNvPicPr>
            <a:picLocks noChangeAspect="1"/>
          </p:cNvPicPr>
          <p:nvPr/>
        </p:nvPicPr>
        <p:blipFill rotWithShape="1">
          <a:blip r:embed="rId2">
            <a:extLst>
              <a:ext uri="{28A0092B-C50C-407E-A947-70E740481C1C}">
                <a14:useLocalDpi xmlns:a14="http://schemas.microsoft.com/office/drawing/2010/main" val="0"/>
              </a:ext>
            </a:extLst>
          </a:blip>
          <a:srcRect t="12048" r="20518" b="15587"/>
          <a:stretch/>
        </p:blipFill>
        <p:spPr>
          <a:xfrm>
            <a:off x="0" y="857250"/>
            <a:ext cx="7604587" cy="4668168"/>
          </a:xfrm>
          <a:prstGeom prst="rect">
            <a:avLst/>
          </a:prstGeom>
        </p:spPr>
      </p:pic>
      <p:sp>
        <p:nvSpPr>
          <p:cNvPr id="6" name="Tekstvak 5">
            <a:extLst>
              <a:ext uri="{FF2B5EF4-FFF2-40B4-BE49-F238E27FC236}">
                <a16:creationId xmlns:a16="http://schemas.microsoft.com/office/drawing/2014/main" id="{2F842D31-3AEC-4CE8-B7B6-257C1CBF436A}"/>
              </a:ext>
            </a:extLst>
          </p:cNvPr>
          <p:cNvSpPr txBox="1"/>
          <p:nvPr/>
        </p:nvSpPr>
        <p:spPr>
          <a:xfrm>
            <a:off x="0" y="3303856"/>
            <a:ext cx="9144000" cy="715581"/>
          </a:xfrm>
          <a:prstGeom prst="rect">
            <a:avLst/>
          </a:prstGeom>
          <a:noFill/>
        </p:spPr>
        <p:txBody>
          <a:bodyPr wrap="square" rtlCol="0">
            <a:spAutoFit/>
          </a:bodyPr>
          <a:lstStyle/>
          <a:p>
            <a:pPr algn="ctr"/>
            <a:r>
              <a:rPr lang="nl-BE" sz="4050" b="1" dirty="0">
                <a:solidFill>
                  <a:schemeClr val="bg1"/>
                </a:solidFill>
                <a:latin typeface="Corbel" panose="020B0503020204020204" pitchFamily="34" charset="0"/>
              </a:rPr>
              <a:t>Bedankt! </a:t>
            </a:r>
          </a:p>
        </p:txBody>
      </p:sp>
    </p:spTree>
    <p:extLst>
      <p:ext uri="{BB962C8B-B14F-4D97-AF65-F5344CB8AC3E}">
        <p14:creationId xmlns:p14="http://schemas.microsoft.com/office/powerpoint/2010/main" val="272300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82953"/>
            <a:ext cx="7992119" cy="523220"/>
          </a:xfrm>
        </p:spPr>
        <p:txBody>
          <a:bodyPr/>
          <a:lstStyle/>
          <a:p>
            <a:r>
              <a:rPr lang="nl-BE" dirty="0" smtClean="0"/>
              <a:t>Infosessie Diest</a:t>
            </a:r>
            <a:endParaRPr lang="nl-BE" dirty="0"/>
          </a:p>
        </p:txBody>
      </p:sp>
      <p:sp>
        <p:nvSpPr>
          <p:cNvPr id="3" name="Tijdelijke aanduiding voor inhoud 2"/>
          <p:cNvSpPr>
            <a:spLocks noGrp="1"/>
          </p:cNvSpPr>
          <p:nvPr>
            <p:ph idx="1"/>
          </p:nvPr>
        </p:nvSpPr>
        <p:spPr/>
        <p:txBody>
          <a:bodyPr/>
          <a:lstStyle/>
          <a:p>
            <a:r>
              <a:rPr lang="nl-BE" dirty="0" smtClean="0"/>
              <a:t>Agentschap Integratie en inburgering</a:t>
            </a:r>
            <a:endParaRPr lang="nl-B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Tree>
    <p:extLst>
      <p:ext uri="{BB962C8B-B14F-4D97-AF65-F5344CB8AC3E}">
        <p14:creationId xmlns:p14="http://schemas.microsoft.com/office/powerpoint/2010/main" val="72700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82953"/>
            <a:ext cx="7992119" cy="523220"/>
          </a:xfrm>
        </p:spPr>
        <p:txBody>
          <a:bodyPr/>
          <a:lstStyle/>
          <a:p>
            <a:r>
              <a:rPr lang="nl-BE" dirty="0"/>
              <a:t>Ondersteuning door AgII</a:t>
            </a:r>
            <a:endParaRPr lang="nl-BE" dirty="0"/>
          </a:p>
        </p:txBody>
      </p:sp>
      <p:sp>
        <p:nvSpPr>
          <p:cNvPr id="3" name="Tijdelijke aanduiding voor inhoud 2"/>
          <p:cNvSpPr>
            <a:spLocks noGrp="1"/>
          </p:cNvSpPr>
          <p:nvPr>
            <p:ph idx="1"/>
          </p:nvPr>
        </p:nvSpPr>
        <p:spPr/>
        <p:txBody>
          <a:bodyPr/>
          <a:lstStyle/>
          <a:p>
            <a:r>
              <a:rPr lang="nl-BE" dirty="0"/>
              <a:t>Naar nieuwkomers:</a:t>
            </a:r>
          </a:p>
          <a:p>
            <a:pPr lvl="1"/>
            <a:r>
              <a:rPr lang="nl-BE" dirty="0"/>
              <a:t>Screening NT2</a:t>
            </a:r>
          </a:p>
          <a:p>
            <a:pPr lvl="1"/>
            <a:r>
              <a:rPr lang="nl-BE" dirty="0"/>
              <a:t>Inburgeringstraject</a:t>
            </a:r>
          </a:p>
          <a:p>
            <a:r>
              <a:rPr lang="nl-BE" dirty="0"/>
              <a:t>Naar organisaties en lokale besturen: </a:t>
            </a:r>
          </a:p>
          <a:p>
            <a:pPr lvl="1"/>
            <a:r>
              <a:rPr lang="nl-BE" dirty="0"/>
              <a:t>Ondersteuning lokale besturen en organisaties rond diversiteit</a:t>
            </a:r>
          </a:p>
          <a:p>
            <a:pPr lvl="1"/>
            <a:r>
              <a:rPr lang="nl-BE" dirty="0"/>
              <a:t>Sociaal tolken en vertalen</a:t>
            </a:r>
          </a:p>
          <a:p>
            <a:pPr lvl="1"/>
            <a:r>
              <a:rPr lang="nl-BE" dirty="0"/>
              <a:t>Juridische dienstverlening</a:t>
            </a:r>
          </a:p>
          <a:p>
            <a:r>
              <a:rPr lang="nl-BE" dirty="0"/>
              <a:t>-&gt; Taal, verbinding, participatie</a:t>
            </a:r>
            <a:endParaRPr lang="nl-B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Tree>
    <p:extLst>
      <p:ext uri="{BB962C8B-B14F-4D97-AF65-F5344CB8AC3E}">
        <p14:creationId xmlns:p14="http://schemas.microsoft.com/office/powerpoint/2010/main" val="297788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421343"/>
            <a:ext cx="7992119" cy="1046440"/>
          </a:xfrm>
        </p:spPr>
        <p:txBody>
          <a:bodyPr/>
          <a:lstStyle/>
          <a:p>
            <a:r>
              <a:rPr lang="nl-BE" dirty="0"/>
              <a:t>Aanbod naar organisaties en vrijwilligers: algemeen</a:t>
            </a:r>
            <a:endParaRPr lang="nl-BE" dirty="0"/>
          </a:p>
        </p:txBody>
      </p:sp>
      <p:sp>
        <p:nvSpPr>
          <p:cNvPr id="3" name="Tijdelijke aanduiding voor inhoud 2"/>
          <p:cNvSpPr>
            <a:spLocks noGrp="1"/>
          </p:cNvSpPr>
          <p:nvPr>
            <p:ph idx="1"/>
          </p:nvPr>
        </p:nvSpPr>
        <p:spPr>
          <a:xfrm>
            <a:off x="611560" y="1639896"/>
            <a:ext cx="8229600" cy="4257600"/>
          </a:xfrm>
        </p:spPr>
        <p:txBody>
          <a:bodyPr/>
          <a:lstStyle/>
          <a:p>
            <a:pPr marL="285750" indent="-285750">
              <a:buFont typeface="Arial" panose="020B0604020202020204" pitchFamily="34" charset="0"/>
              <a:buChar char="•"/>
            </a:pPr>
            <a:r>
              <a:rPr lang="nl-BE" sz="1800" b="0" dirty="0"/>
              <a:t>Webinars: specifiek en algemeen: </a:t>
            </a:r>
            <a:r>
              <a:rPr lang="nl-NL" sz="1800" b="0" dirty="0">
                <a:hlinkClick r:id="rId2"/>
              </a:rPr>
              <a:t>Toegankelijk vrijwilligerswerk voor mensen met een migratieachtergrond (integratie-inburgering.be)</a:t>
            </a:r>
            <a:r>
              <a:rPr lang="nl-NL" sz="1800" b="0" dirty="0"/>
              <a:t>, verdiepende </a:t>
            </a:r>
            <a:r>
              <a:rPr lang="nl-NL" sz="1800" b="0" dirty="0" err="1"/>
              <a:t>webinars</a:t>
            </a:r>
            <a:r>
              <a:rPr lang="nl-NL" sz="1800" b="0" dirty="0"/>
              <a:t> over verbinding, taal en participatie, …</a:t>
            </a:r>
            <a:endParaRPr lang="nl-BE" sz="1800" b="0" dirty="0"/>
          </a:p>
          <a:p>
            <a:pPr marL="285750" indent="-285750">
              <a:buFont typeface="Arial" panose="020B0604020202020204" pitchFamily="34" charset="0"/>
              <a:buChar char="•"/>
            </a:pPr>
            <a:r>
              <a:rPr lang="nl-BE" sz="1800" b="0" dirty="0"/>
              <a:t>Vormingen: diversiteit in de organisatie, 10 tips om aan de slag te gaan in je sportclub, …</a:t>
            </a:r>
          </a:p>
          <a:p>
            <a:pPr marL="285750" indent="-285750">
              <a:buFont typeface="Arial" panose="020B0604020202020204" pitchFamily="34" charset="0"/>
              <a:buChar char="•"/>
            </a:pPr>
            <a:r>
              <a:rPr lang="nl-BE" sz="1800" b="0" dirty="0"/>
              <a:t>Buddyprojecten: </a:t>
            </a:r>
            <a:r>
              <a:rPr lang="nl-NL" sz="1800" b="0" dirty="0">
                <a:hlinkClick r:id="rId3"/>
              </a:rPr>
              <a:t>Draaiboek buddyprojecten nieuwkomers (integratie-inburgering.be)</a:t>
            </a:r>
            <a:endParaRPr lang="nl-NL" sz="1800" b="0" dirty="0"/>
          </a:p>
          <a:p>
            <a:pPr marL="285750" indent="-285750">
              <a:buFont typeface="Arial" panose="020B0604020202020204" pitchFamily="34" charset="0"/>
              <a:buChar char="•"/>
            </a:pPr>
            <a:r>
              <a:rPr lang="nl-NL" sz="1800" b="0" dirty="0"/>
              <a:t>Vrije tijd: </a:t>
            </a:r>
            <a:r>
              <a:rPr lang="nl-NL" sz="1800" b="0" dirty="0">
                <a:hlinkClick r:id="rId4"/>
              </a:rPr>
              <a:t>Vrije tijd, ook voor jonge nieuwkomers? (integratie-inburgering.be)</a:t>
            </a:r>
            <a:endParaRPr lang="nl-NL" sz="1800" b="0" dirty="0"/>
          </a:p>
          <a:p>
            <a:pPr marL="285750" indent="-285750">
              <a:buFont typeface="Arial" panose="020B0604020202020204" pitchFamily="34" charset="0"/>
              <a:buChar char="•"/>
            </a:pPr>
            <a:r>
              <a:rPr lang="nl-NL" sz="1800" b="0" dirty="0"/>
              <a:t>Maar ook: e-</a:t>
            </a:r>
            <a:r>
              <a:rPr lang="nl-NL" sz="1800" b="0" dirty="0" err="1"/>
              <a:t>learning</a:t>
            </a:r>
            <a:r>
              <a:rPr lang="nl-NL" sz="1800" b="0" dirty="0"/>
              <a:t> voor aanpak van polarisatie, info vreemdelingenrecht, wanneer kies je welke tolk -&gt; meer info op de website</a:t>
            </a:r>
            <a:endParaRPr lang="nl-BE" sz="1800" b="0" dirty="0"/>
          </a:p>
        </p:txBody>
      </p:sp>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Tree>
    <p:extLst>
      <p:ext uri="{BB962C8B-B14F-4D97-AF65-F5344CB8AC3E}">
        <p14:creationId xmlns:p14="http://schemas.microsoft.com/office/powerpoint/2010/main" val="125530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421343"/>
            <a:ext cx="7992119" cy="1046440"/>
          </a:xfrm>
        </p:spPr>
        <p:txBody>
          <a:bodyPr/>
          <a:lstStyle/>
          <a:p>
            <a:r>
              <a:rPr lang="nl-BE" dirty="0"/>
              <a:t>Aanbod naar organisaties en vrijwilligers: oefenkansen Nederlands</a:t>
            </a:r>
            <a:endParaRPr lang="nl-BE" dirty="0"/>
          </a:p>
        </p:txBody>
      </p:sp>
      <p:sp>
        <p:nvSpPr>
          <p:cNvPr id="3" name="Tijdelijke aanduiding voor inhoud 2"/>
          <p:cNvSpPr>
            <a:spLocks noGrp="1"/>
          </p:cNvSpPr>
          <p:nvPr>
            <p:ph idx="1"/>
          </p:nvPr>
        </p:nvSpPr>
        <p:spPr>
          <a:xfrm>
            <a:off x="611560" y="1639896"/>
            <a:ext cx="8229600" cy="4257600"/>
          </a:xfrm>
        </p:spPr>
        <p:txBody>
          <a:bodyPr/>
          <a:lstStyle/>
          <a:p>
            <a:pPr marL="342900" indent="-342900">
              <a:buFont typeface="Arial" panose="020B0604020202020204" pitchFamily="34" charset="0"/>
              <a:buChar char="•"/>
            </a:pPr>
            <a:r>
              <a:rPr lang="nl-BE" b="0" dirty="0"/>
              <a:t>Duidelijke taal mondeling &amp; schriftelijk: </a:t>
            </a:r>
            <a:r>
              <a:rPr lang="nl-NL" b="0" dirty="0">
                <a:hlinkClick r:id="rId2"/>
              </a:rPr>
              <a:t>Tips om te communiceren in het Nederlands met anderstaligen (integratie-inburgering.be)</a:t>
            </a:r>
            <a:endParaRPr lang="nl-BE" b="0" dirty="0"/>
          </a:p>
          <a:p>
            <a:pPr marL="342900" indent="-342900">
              <a:buFont typeface="Arial" panose="020B0604020202020204" pitchFamily="34" charset="0"/>
              <a:buChar char="•"/>
            </a:pPr>
            <a:r>
              <a:rPr lang="nl-BE" b="0" dirty="0"/>
              <a:t>Oefenkansen Nederlands: </a:t>
            </a:r>
            <a:r>
              <a:rPr lang="nl-BE" b="0" dirty="0">
                <a:hlinkClick r:id="rId3"/>
              </a:rPr>
              <a:t>Inspiratie - Nederlands oefenen</a:t>
            </a:r>
            <a:endParaRPr lang="nl-BE" b="0" dirty="0"/>
          </a:p>
          <a:p>
            <a:pPr marL="342900" indent="-342900">
              <a:buFont typeface="Arial" panose="020B0604020202020204" pitchFamily="34" charset="0"/>
              <a:buChar char="•"/>
            </a:pPr>
            <a:r>
              <a:rPr lang="nl-BE" b="0" dirty="0" err="1"/>
              <a:t>Taalstimulerende</a:t>
            </a:r>
            <a:r>
              <a:rPr lang="nl-BE" b="0" dirty="0"/>
              <a:t> vrijetijdsactiviteiten: </a:t>
            </a:r>
            <a:r>
              <a:rPr lang="nl-NL" b="0" dirty="0" err="1">
                <a:hlinkClick r:id="rId4"/>
              </a:rPr>
              <a:t>Taalstimulerende</a:t>
            </a:r>
            <a:r>
              <a:rPr lang="nl-NL" b="0" dirty="0">
                <a:hlinkClick r:id="rId4"/>
              </a:rPr>
              <a:t> vrijetijdsactiviteiten | Agentschap Integratie en Inburgering (integratie-inburgering.be)</a:t>
            </a:r>
            <a:endParaRPr lang="nl-BE" b="0" dirty="0"/>
          </a:p>
        </p:txBody>
      </p:sp>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Tree>
    <p:extLst>
      <p:ext uri="{BB962C8B-B14F-4D97-AF65-F5344CB8AC3E}">
        <p14:creationId xmlns:p14="http://schemas.microsoft.com/office/powerpoint/2010/main" val="362199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82953"/>
            <a:ext cx="7992119" cy="523220"/>
          </a:xfrm>
        </p:spPr>
        <p:txBody>
          <a:bodyPr/>
          <a:lstStyle/>
          <a:p>
            <a:r>
              <a:rPr lang="nl-BE" dirty="0" smtClean="0"/>
              <a:t>Verblijfsstatuten</a:t>
            </a:r>
            <a:endParaRPr lang="nl-BE" dirty="0"/>
          </a:p>
        </p:txBody>
      </p:sp>
      <p:sp>
        <p:nvSpPr>
          <p:cNvPr id="3" name="Tijdelijke aanduiding voor inhoud 2"/>
          <p:cNvSpPr>
            <a:spLocks noGrp="1"/>
          </p:cNvSpPr>
          <p:nvPr>
            <p:ph idx="1"/>
          </p:nvPr>
        </p:nvSpPr>
        <p:spPr/>
        <p:txBody>
          <a:bodyPr/>
          <a:lstStyle/>
          <a:p>
            <a:r>
              <a:rPr lang="nl-BE" dirty="0"/>
              <a:t>Tijdelijke bescherming -&gt; vanaf 24/02</a:t>
            </a:r>
          </a:p>
          <a:p>
            <a:pPr lvl="1" fontAlgn="ctr"/>
            <a:r>
              <a:rPr lang="nl-BE" dirty="0"/>
              <a:t>EU richtlijn 2001/55 biedt tijdelijk ontheemden onmiddellijk en tijdelijk bescherming.</a:t>
            </a:r>
          </a:p>
          <a:p>
            <a:pPr lvl="1" fontAlgn="ctr"/>
            <a:r>
              <a:rPr lang="nl-BE" dirty="0"/>
              <a:t>Voor Oekraïners, derdelanders met internationale bescherming of erkend staatlozen met hun kerngezin</a:t>
            </a:r>
          </a:p>
          <a:p>
            <a:pPr lvl="1" fontAlgn="ctr"/>
            <a:r>
              <a:rPr lang="nl-BE" dirty="0"/>
              <a:t>Niet voor derdelanders met verblijf in Oekraïne (bv studenten met verblijf)</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Tree>
    <p:extLst>
      <p:ext uri="{BB962C8B-B14F-4D97-AF65-F5344CB8AC3E}">
        <p14:creationId xmlns:p14="http://schemas.microsoft.com/office/powerpoint/2010/main" val="230752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421343"/>
            <a:ext cx="7992119" cy="1046440"/>
          </a:xfrm>
        </p:spPr>
        <p:txBody>
          <a:bodyPr/>
          <a:lstStyle/>
          <a:p>
            <a:r>
              <a:rPr lang="nl-BE" dirty="0"/>
              <a:t>Procedure: aanmelding registratiecentrum (na 14/03)</a:t>
            </a:r>
          </a:p>
        </p:txBody>
      </p:sp>
      <p:sp>
        <p:nvSpPr>
          <p:cNvPr id="3" name="Tijdelijke aanduiding voor inhoud 2"/>
          <p:cNvSpPr>
            <a:spLocks noGrp="1"/>
          </p:cNvSpPr>
          <p:nvPr>
            <p:ph idx="1"/>
          </p:nvPr>
        </p:nvSpPr>
        <p:spPr/>
        <p:txBody>
          <a:bodyPr/>
          <a:lstStyle/>
          <a:p>
            <a:r>
              <a:rPr lang="nl-BE" b="0" dirty="0"/>
              <a:t>Aanmelding om 8.30h in registratiecentrum op de </a:t>
            </a:r>
            <a:r>
              <a:rPr lang="nl-BE" b="0" dirty="0" err="1"/>
              <a:t>Heizel</a:t>
            </a:r>
            <a:endParaRPr lang="nl-BE" b="0" dirty="0"/>
          </a:p>
          <a:p>
            <a:pPr lvl="1"/>
            <a:r>
              <a:rPr lang="nl-BE" dirty="0"/>
              <a:t>DVZ registreert identiteitsgegevens en biometrische gegevens</a:t>
            </a:r>
          </a:p>
          <a:p>
            <a:pPr lvl="1"/>
            <a:r>
              <a:rPr lang="nl-BE" dirty="0"/>
              <a:t>DVZ levert onmiddellijk attest tijdelijke bescherming af</a:t>
            </a:r>
          </a:p>
          <a:p>
            <a:r>
              <a:rPr lang="nl-BE" b="0" dirty="0"/>
              <a:t>Mensen zonder verblijf kunnen terecht in crisisopvang, daarna dispatching naar crisishuisvesting op lokaal niveau</a:t>
            </a:r>
          </a:p>
          <a:p>
            <a:r>
              <a:rPr lang="nl-BE" b="0" dirty="0"/>
              <a:t>Mensen mét verblijf gaan na registratie naar familie, gastgezin, noodopvang gemeente, …</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Tree>
    <p:extLst>
      <p:ext uri="{BB962C8B-B14F-4D97-AF65-F5344CB8AC3E}">
        <p14:creationId xmlns:p14="http://schemas.microsoft.com/office/powerpoint/2010/main" val="262228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682953"/>
            <a:ext cx="7992119" cy="523220"/>
          </a:xfrm>
        </p:spPr>
        <p:txBody>
          <a:bodyPr/>
          <a:lstStyle/>
          <a:p>
            <a:r>
              <a:rPr lang="nl-BE" dirty="0"/>
              <a:t>Procedure: inschrijving gemeente</a:t>
            </a:r>
          </a:p>
        </p:txBody>
      </p:sp>
      <p:sp>
        <p:nvSpPr>
          <p:cNvPr id="3" name="Tijdelijke aanduiding voor inhoud 2"/>
          <p:cNvSpPr>
            <a:spLocks noGrp="1"/>
          </p:cNvSpPr>
          <p:nvPr>
            <p:ph idx="1"/>
          </p:nvPr>
        </p:nvSpPr>
        <p:spPr/>
        <p:txBody>
          <a:bodyPr/>
          <a:lstStyle/>
          <a:p>
            <a:r>
              <a:rPr lang="nl-BE" b="0" dirty="0"/>
              <a:t>Met attest tijdelijke bescherming gaat persoon naar gemeente van verblijf</a:t>
            </a:r>
          </a:p>
          <a:p>
            <a:r>
              <a:rPr lang="nl-BE" b="0" dirty="0"/>
              <a:t>Gemeente levert bijlage 15 (=tijdelijk verblijf) af</a:t>
            </a:r>
          </a:p>
          <a:p>
            <a:r>
              <a:rPr lang="nl-BE" b="0" dirty="0"/>
              <a:t>Na woonstcontrole:</a:t>
            </a:r>
          </a:p>
          <a:p>
            <a:pPr lvl="1"/>
            <a:r>
              <a:rPr lang="nl-BE" dirty="0"/>
              <a:t>gemeente schrijft de persoon in </a:t>
            </a:r>
            <a:r>
              <a:rPr lang="nl-BE" dirty="0" err="1"/>
              <a:t>in</a:t>
            </a:r>
            <a:r>
              <a:rPr lang="nl-BE" dirty="0"/>
              <a:t> vreemdelingenregister </a:t>
            </a:r>
          </a:p>
          <a:p>
            <a:pPr lvl="1"/>
            <a:r>
              <a:rPr lang="nl-BE" dirty="0"/>
              <a:t>gemeente levert elektronische A kaart af</a:t>
            </a:r>
          </a:p>
          <a:p>
            <a:r>
              <a:rPr lang="nl-BE" b="0" dirty="0"/>
              <a:t>A kaart is geldig tot 4/3/23, verlengbaar tot max 3 jaar</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301208"/>
            <a:ext cx="1124744" cy="1124744"/>
          </a:xfrm>
          <a:prstGeom prst="rect">
            <a:avLst/>
          </a:prstGeom>
        </p:spPr>
      </p:pic>
    </p:spTree>
    <p:extLst>
      <p:ext uri="{BB962C8B-B14F-4D97-AF65-F5344CB8AC3E}">
        <p14:creationId xmlns:p14="http://schemas.microsoft.com/office/powerpoint/2010/main" val="214003807"/>
      </p:ext>
    </p:extLst>
  </p:cSld>
  <p:clrMapOvr>
    <a:masterClrMapping/>
  </p:clrMapOvr>
</p:sld>
</file>

<file path=ppt/theme/theme1.xml><?xml version="1.0" encoding="utf-8"?>
<a:theme xmlns:a="http://schemas.openxmlformats.org/drawingml/2006/main" name="nieuwe inwoners 2013">
  <a:themeElements>
    <a:clrScheme name="Custom 1">
      <a:dk1>
        <a:srgbClr val="000000"/>
      </a:dk1>
      <a:lt1>
        <a:srgbClr val="FFFFFF"/>
      </a:lt1>
      <a:dk2>
        <a:srgbClr val="F39800"/>
      </a:dk2>
      <a:lt2>
        <a:srgbClr val="808080"/>
      </a:lt2>
      <a:accent1>
        <a:srgbClr val="808080"/>
      </a:accent1>
      <a:accent2>
        <a:srgbClr val="3ABCA8"/>
      </a:accent2>
      <a:accent3>
        <a:srgbClr val="FFFFFF"/>
      </a:accent3>
      <a:accent4>
        <a:srgbClr val="000000"/>
      </a:accent4>
      <a:accent5>
        <a:srgbClr val="C0C0C0"/>
      </a:accent5>
      <a:accent6>
        <a:srgbClr val="00736A"/>
      </a:accent6>
      <a:hlink>
        <a:srgbClr val="A2438B"/>
      </a:hlink>
      <a:folHlink>
        <a:srgbClr val="7E7F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ddi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ddi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ddi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ddi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ddi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ddi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ddi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ddi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ddi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ddi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ddi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ddi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ddiest 13">
        <a:dk1>
          <a:srgbClr val="000000"/>
        </a:dk1>
        <a:lt1>
          <a:srgbClr val="FFFFFF"/>
        </a:lt1>
        <a:dk2>
          <a:srgbClr val="000000"/>
        </a:dk2>
        <a:lt2>
          <a:srgbClr val="808080"/>
        </a:lt2>
        <a:accent1>
          <a:srgbClr val="BBE0E3"/>
        </a:accent1>
        <a:accent2>
          <a:srgbClr val="008076"/>
        </a:accent2>
        <a:accent3>
          <a:srgbClr val="FFFFFF"/>
        </a:accent3>
        <a:accent4>
          <a:srgbClr val="000000"/>
        </a:accent4>
        <a:accent5>
          <a:srgbClr val="DAEDEF"/>
        </a:accent5>
        <a:accent6>
          <a:srgbClr val="00736A"/>
        </a:accent6>
        <a:hlink>
          <a:srgbClr val="A2438B"/>
        </a:hlink>
        <a:folHlink>
          <a:srgbClr val="7E7F37"/>
        </a:folHlink>
      </a:clrScheme>
      <a:clrMap bg1="lt1" tx1="dk1" bg2="lt2" tx2="dk2" accent1="accent1" accent2="accent2" accent3="accent3" accent4="accent4" accent5="accent5" accent6="accent6" hlink="hlink" folHlink="folHlink"/>
    </a:extraClrScheme>
    <a:extraClrScheme>
      <a:clrScheme name="staddiest 14">
        <a:dk1>
          <a:srgbClr val="000000"/>
        </a:dk1>
        <a:lt1>
          <a:srgbClr val="FFFFFF"/>
        </a:lt1>
        <a:dk2>
          <a:srgbClr val="F39800"/>
        </a:dk2>
        <a:lt2>
          <a:srgbClr val="808080"/>
        </a:lt2>
        <a:accent1>
          <a:srgbClr val="F39800"/>
        </a:accent1>
        <a:accent2>
          <a:srgbClr val="008076"/>
        </a:accent2>
        <a:accent3>
          <a:srgbClr val="FFFFFF"/>
        </a:accent3>
        <a:accent4>
          <a:srgbClr val="000000"/>
        </a:accent4>
        <a:accent5>
          <a:srgbClr val="F8CAAA"/>
        </a:accent5>
        <a:accent6>
          <a:srgbClr val="00736A"/>
        </a:accent6>
        <a:hlink>
          <a:srgbClr val="A2438B"/>
        </a:hlink>
        <a:folHlink>
          <a:srgbClr val="7E7F37"/>
        </a:folHlink>
      </a:clrScheme>
      <a:clrMap bg1="lt1" tx1="dk1" bg2="lt2" tx2="dk2" accent1="accent1" accent2="accent2" accent3="accent3" accent4="accent4" accent5="accent5" accent6="accent6" hlink="hlink" folHlink="folHlink"/>
    </a:extraClrScheme>
    <a:extraClrScheme>
      <a:clrScheme name="staddiest 15">
        <a:dk1>
          <a:srgbClr val="000000"/>
        </a:dk1>
        <a:lt1>
          <a:srgbClr val="FFFFFF"/>
        </a:lt1>
        <a:dk2>
          <a:srgbClr val="F39800"/>
        </a:dk2>
        <a:lt2>
          <a:srgbClr val="808080"/>
        </a:lt2>
        <a:accent1>
          <a:srgbClr val="808080"/>
        </a:accent1>
        <a:accent2>
          <a:srgbClr val="008076"/>
        </a:accent2>
        <a:accent3>
          <a:srgbClr val="FFFFFF"/>
        </a:accent3>
        <a:accent4>
          <a:srgbClr val="000000"/>
        </a:accent4>
        <a:accent5>
          <a:srgbClr val="C0C0C0"/>
        </a:accent5>
        <a:accent6>
          <a:srgbClr val="00736A"/>
        </a:accent6>
        <a:hlink>
          <a:srgbClr val="A2438B"/>
        </a:hlink>
        <a:folHlink>
          <a:srgbClr val="7E7F3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ieuwe inwoners 2013">
  <a:themeElements>
    <a:clrScheme name="Custom 1">
      <a:dk1>
        <a:srgbClr val="000000"/>
      </a:dk1>
      <a:lt1>
        <a:srgbClr val="FFFFFF"/>
      </a:lt1>
      <a:dk2>
        <a:srgbClr val="F39800"/>
      </a:dk2>
      <a:lt2>
        <a:srgbClr val="808080"/>
      </a:lt2>
      <a:accent1>
        <a:srgbClr val="808080"/>
      </a:accent1>
      <a:accent2>
        <a:srgbClr val="3ABCA8"/>
      </a:accent2>
      <a:accent3>
        <a:srgbClr val="FFFFFF"/>
      </a:accent3>
      <a:accent4>
        <a:srgbClr val="000000"/>
      </a:accent4>
      <a:accent5>
        <a:srgbClr val="C0C0C0"/>
      </a:accent5>
      <a:accent6>
        <a:srgbClr val="00736A"/>
      </a:accent6>
      <a:hlink>
        <a:srgbClr val="A2438B"/>
      </a:hlink>
      <a:folHlink>
        <a:srgbClr val="7E7F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ddi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ddi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ddi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ddi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ddi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ddi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ddi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ddi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ddi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ddi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ddi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ddi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ddiest 13">
        <a:dk1>
          <a:srgbClr val="000000"/>
        </a:dk1>
        <a:lt1>
          <a:srgbClr val="FFFFFF"/>
        </a:lt1>
        <a:dk2>
          <a:srgbClr val="000000"/>
        </a:dk2>
        <a:lt2>
          <a:srgbClr val="808080"/>
        </a:lt2>
        <a:accent1>
          <a:srgbClr val="BBE0E3"/>
        </a:accent1>
        <a:accent2>
          <a:srgbClr val="008076"/>
        </a:accent2>
        <a:accent3>
          <a:srgbClr val="FFFFFF"/>
        </a:accent3>
        <a:accent4>
          <a:srgbClr val="000000"/>
        </a:accent4>
        <a:accent5>
          <a:srgbClr val="DAEDEF"/>
        </a:accent5>
        <a:accent6>
          <a:srgbClr val="00736A"/>
        </a:accent6>
        <a:hlink>
          <a:srgbClr val="A2438B"/>
        </a:hlink>
        <a:folHlink>
          <a:srgbClr val="7E7F37"/>
        </a:folHlink>
      </a:clrScheme>
      <a:clrMap bg1="lt1" tx1="dk1" bg2="lt2" tx2="dk2" accent1="accent1" accent2="accent2" accent3="accent3" accent4="accent4" accent5="accent5" accent6="accent6" hlink="hlink" folHlink="folHlink"/>
    </a:extraClrScheme>
    <a:extraClrScheme>
      <a:clrScheme name="staddiest 14">
        <a:dk1>
          <a:srgbClr val="000000"/>
        </a:dk1>
        <a:lt1>
          <a:srgbClr val="FFFFFF"/>
        </a:lt1>
        <a:dk2>
          <a:srgbClr val="F39800"/>
        </a:dk2>
        <a:lt2>
          <a:srgbClr val="808080"/>
        </a:lt2>
        <a:accent1>
          <a:srgbClr val="F39800"/>
        </a:accent1>
        <a:accent2>
          <a:srgbClr val="008076"/>
        </a:accent2>
        <a:accent3>
          <a:srgbClr val="FFFFFF"/>
        </a:accent3>
        <a:accent4>
          <a:srgbClr val="000000"/>
        </a:accent4>
        <a:accent5>
          <a:srgbClr val="F8CAAA"/>
        </a:accent5>
        <a:accent6>
          <a:srgbClr val="00736A"/>
        </a:accent6>
        <a:hlink>
          <a:srgbClr val="A2438B"/>
        </a:hlink>
        <a:folHlink>
          <a:srgbClr val="7E7F37"/>
        </a:folHlink>
      </a:clrScheme>
      <a:clrMap bg1="lt1" tx1="dk1" bg2="lt2" tx2="dk2" accent1="accent1" accent2="accent2" accent3="accent3" accent4="accent4" accent5="accent5" accent6="accent6" hlink="hlink" folHlink="folHlink"/>
    </a:extraClrScheme>
    <a:extraClrScheme>
      <a:clrScheme name="staddiest 15">
        <a:dk1>
          <a:srgbClr val="000000"/>
        </a:dk1>
        <a:lt1>
          <a:srgbClr val="FFFFFF"/>
        </a:lt1>
        <a:dk2>
          <a:srgbClr val="F39800"/>
        </a:dk2>
        <a:lt2>
          <a:srgbClr val="808080"/>
        </a:lt2>
        <a:accent1>
          <a:srgbClr val="808080"/>
        </a:accent1>
        <a:accent2>
          <a:srgbClr val="008076"/>
        </a:accent2>
        <a:accent3>
          <a:srgbClr val="FFFFFF"/>
        </a:accent3>
        <a:accent4>
          <a:srgbClr val="000000"/>
        </a:accent4>
        <a:accent5>
          <a:srgbClr val="C0C0C0"/>
        </a:accent5>
        <a:accent6>
          <a:srgbClr val="00736A"/>
        </a:accent6>
        <a:hlink>
          <a:srgbClr val="A2438B"/>
        </a:hlink>
        <a:folHlink>
          <a:srgbClr val="7E7F3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nieuwe inwoners 2013</Template>
  <TotalTime>15</TotalTime>
  <Words>1674</Words>
  <Application>Microsoft Office PowerPoint</Application>
  <PresentationFormat>Diavoorstelling (4:3)</PresentationFormat>
  <Paragraphs>201</Paragraphs>
  <Slides>25</Slides>
  <Notes>11</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25</vt:i4>
      </vt:variant>
    </vt:vector>
  </HeadingPairs>
  <TitlesOfParts>
    <vt:vector size="34" baseType="lpstr">
      <vt:lpstr>Arial</vt:lpstr>
      <vt:lpstr>Calibri</vt:lpstr>
      <vt:lpstr>Calibri Light</vt:lpstr>
      <vt:lpstr>Corbel</vt:lpstr>
      <vt:lpstr>Verdana</vt:lpstr>
      <vt:lpstr>Wingdings</vt:lpstr>
      <vt:lpstr>nieuwe inwoners 2013</vt:lpstr>
      <vt:lpstr>Kantoorthema</vt:lpstr>
      <vt:lpstr>1_nieuwe inwoners 2013</vt:lpstr>
      <vt:lpstr>INFOSESSIE  Opvang Oekraïense  vluchtelingen Maandag 21  maart 2022 – stadhuis</vt:lpstr>
      <vt:lpstr>PowerPoint-presentatie</vt:lpstr>
      <vt:lpstr>Infosessie Diest</vt:lpstr>
      <vt:lpstr>Ondersteuning door AgII</vt:lpstr>
      <vt:lpstr>Aanbod naar organisaties en vrijwilligers: algemeen</vt:lpstr>
      <vt:lpstr>Aanbod naar organisaties en vrijwilligers: oefenkansen Nederlands</vt:lpstr>
      <vt:lpstr>Verblijfsstatuten</vt:lpstr>
      <vt:lpstr>Procedure: aanmelding registratiecentrum (na 14/03)</vt:lpstr>
      <vt:lpstr>Procedure: inschrijving gemeente</vt:lpstr>
      <vt:lpstr>Uitzonderingsmaatregelen</vt:lpstr>
      <vt:lpstr>Statuut tijdelijke bescherming biedt rechten</vt:lpstr>
      <vt:lpstr>Recht op onderwijs</vt:lpstr>
      <vt:lpstr>Nederlands als tweede taal en cursus MO</vt:lpstr>
      <vt:lpstr>Online infosessies door AgII</vt:lpstr>
      <vt:lpstr>Communicatie</vt:lpstr>
      <vt:lpstr>Stress, piekeren, trauma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in</dc:title>
  <dc:creator>Fabre, Sylvie</dc:creator>
  <cp:lastModifiedBy>Lotte Peirelinck</cp:lastModifiedBy>
  <cp:revision>676</cp:revision>
  <cp:lastPrinted>2019-03-29T10:10:03Z</cp:lastPrinted>
  <dcterms:created xsi:type="dcterms:W3CDTF">2013-09-21T10:51:45Z</dcterms:created>
  <dcterms:modified xsi:type="dcterms:W3CDTF">2022-03-22T11:11:29Z</dcterms:modified>
</cp:coreProperties>
</file>